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4" r:id="rId5"/>
    <p:sldMasterId id="2147483789" r:id="rId6"/>
  </p:sldMasterIdLst>
  <p:notesMasterIdLst>
    <p:notesMasterId r:id="rId62"/>
  </p:notesMasterIdLst>
  <p:sldIdLst>
    <p:sldId id="256" r:id="rId7"/>
    <p:sldId id="556" r:id="rId8"/>
    <p:sldId id="555" r:id="rId9"/>
    <p:sldId id="602" r:id="rId10"/>
    <p:sldId id="557" r:id="rId11"/>
    <p:sldId id="558" r:id="rId12"/>
    <p:sldId id="603" r:id="rId13"/>
    <p:sldId id="612" r:id="rId14"/>
    <p:sldId id="561" r:id="rId15"/>
    <p:sldId id="607" r:id="rId16"/>
    <p:sldId id="567" r:id="rId17"/>
    <p:sldId id="544" r:id="rId18"/>
    <p:sldId id="582" r:id="rId19"/>
    <p:sldId id="590" r:id="rId20"/>
    <p:sldId id="562" r:id="rId21"/>
    <p:sldId id="563" r:id="rId22"/>
    <p:sldId id="564" r:id="rId23"/>
    <p:sldId id="589" r:id="rId24"/>
    <p:sldId id="610" r:id="rId25"/>
    <p:sldId id="611" r:id="rId26"/>
    <p:sldId id="566" r:id="rId27"/>
    <p:sldId id="592" r:id="rId28"/>
    <p:sldId id="581" r:id="rId29"/>
    <p:sldId id="608" r:id="rId30"/>
    <p:sldId id="614" r:id="rId31"/>
    <p:sldId id="601" r:id="rId32"/>
    <p:sldId id="615" r:id="rId33"/>
    <p:sldId id="580" r:id="rId34"/>
    <p:sldId id="609" r:id="rId35"/>
    <p:sldId id="572" r:id="rId36"/>
    <p:sldId id="573" r:id="rId37"/>
    <p:sldId id="613" r:id="rId38"/>
    <p:sldId id="620" r:id="rId39"/>
    <p:sldId id="621" r:id="rId40"/>
    <p:sldId id="622" r:id="rId41"/>
    <p:sldId id="623" r:id="rId42"/>
    <p:sldId id="569" r:id="rId43"/>
    <p:sldId id="337" r:id="rId44"/>
    <p:sldId id="574" r:id="rId45"/>
    <p:sldId id="575" r:id="rId46"/>
    <p:sldId id="583" r:id="rId47"/>
    <p:sldId id="549" r:id="rId48"/>
    <p:sldId id="584" r:id="rId49"/>
    <p:sldId id="591" r:id="rId50"/>
    <p:sldId id="585" r:id="rId51"/>
    <p:sldId id="588" r:id="rId52"/>
    <p:sldId id="586" r:id="rId53"/>
    <p:sldId id="597" r:id="rId54"/>
    <p:sldId id="596" r:id="rId55"/>
    <p:sldId id="593" r:id="rId56"/>
    <p:sldId id="594" r:id="rId57"/>
    <p:sldId id="604" r:id="rId58"/>
    <p:sldId id="605" r:id="rId59"/>
    <p:sldId id="495" r:id="rId60"/>
    <p:sldId id="454" r:id="rId61"/>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 id="555"/>
            <p14:sldId id="602"/>
          </p14:sldIdLst>
        </p14:section>
        <p14:section name="Hello World and Tools" id="{E641CDA6-7EC5-4AD1-9A94-804AEF9FCBF3}">
          <p14:sldIdLst>
            <p14:sldId id="557"/>
            <p14:sldId id="558"/>
            <p14:sldId id="603"/>
            <p14:sldId id="612"/>
            <p14:sldId id="561"/>
          </p14:sldIdLst>
        </p14:section>
        <p14:section name="Continuous Delivery" id="{D72E20D6-601A-4652-AC94-5E3665B1FA40}">
          <p14:sldIdLst>
            <p14:sldId id="607"/>
            <p14:sldId id="567"/>
            <p14:sldId id="544"/>
          </p14:sldIdLst>
        </p14:section>
        <p14:section name="Scaling" id="{6039C623-8078-48FE-B29D-20838D22F57C}">
          <p14:sldIdLst>
            <p14:sldId id="582"/>
            <p14:sldId id="590"/>
            <p14:sldId id="562"/>
            <p14:sldId id="563"/>
            <p14:sldId id="564"/>
            <p14:sldId id="589"/>
            <p14:sldId id="610"/>
            <p14:sldId id="611"/>
            <p14:sldId id="566"/>
            <p14:sldId id="592"/>
          </p14:sldIdLst>
        </p14:section>
        <p14:section name="Deployment Slots" id="{4B5E9AA0-C7E7-4649-99EE-834EEEE9FF7D}">
          <p14:sldIdLst>
            <p14:sldId id="581"/>
            <p14:sldId id="608"/>
            <p14:sldId id="614"/>
            <p14:sldId id="601"/>
          </p14:sldIdLst>
        </p14:section>
        <p14:section name="Application Settings" id="{861F4119-C27B-428C-84C8-25CC9C70CBD7}">
          <p14:sldIdLst>
            <p14:sldId id="615"/>
          </p14:sldIdLst>
        </p14:section>
        <p14:section name="WebJobs" id="{12465B8C-5530-452D-9D7F-A3E165ADDE0F}">
          <p14:sldIdLst>
            <p14:sldId id="580"/>
            <p14:sldId id="609"/>
            <p14:sldId id="572"/>
            <p14:sldId id="573"/>
            <p14:sldId id="613"/>
          </p14:sldIdLst>
        </p14:section>
        <p14:section name="App Service Environment" id="{531734CB-B0F2-4297-8D99-A803243121F5}">
          <p14:sldIdLst>
            <p14:sldId id="620"/>
            <p14:sldId id="621"/>
            <p14:sldId id="622"/>
            <p14:sldId id="623"/>
          </p14:sldIdLst>
        </p14:section>
        <p14:section name="Traffic Manager" id="{77368C60-455E-4B6B-BC92-6EF21D74A9DB}">
          <p14:sldIdLst>
            <p14:sldId id="569"/>
            <p14:sldId id="337"/>
            <p14:sldId id="574"/>
            <p14:sldId id="575"/>
          </p14:sldIdLst>
        </p14:section>
        <p14:section name="Backup" id="{08820B88-E915-4954-9A38-8EFC8FFE1C60}">
          <p14:sldIdLst>
            <p14:sldId id="583"/>
            <p14:sldId id="549"/>
          </p14:sldIdLst>
        </p14:section>
        <p14:section name="Hybrid Connections" id="{0767ECB7-40EE-49A6-9EA9-AA108F16328E}">
          <p14:sldIdLst>
            <p14:sldId id="584"/>
            <p14:sldId id="591"/>
          </p14:sldIdLst>
        </p14:section>
        <p14:section name="Redis Cache" id="{67C9AA16-897A-4372-9B28-19F062CC7E83}">
          <p14:sldIdLst>
            <p14:sldId id="585"/>
            <p14:sldId id="588"/>
            <p14:sldId id="586"/>
            <p14:sldId id="597"/>
            <p14:sldId id="596"/>
          </p14:sldIdLst>
        </p14:section>
        <p14:section name="Application Insights" id="{31F9149E-C170-4E61-8C32-78FBFFDAEC9C}">
          <p14:sldIdLst>
            <p14:sldId id="593"/>
            <p14:sldId id="594"/>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66" autoAdjust="0"/>
    <p:restoredTop sz="77612" autoAdjust="0"/>
  </p:normalViewPr>
  <p:slideViewPr>
    <p:cSldViewPr snapToGrid="0">
      <p:cViewPr varScale="1">
        <p:scale>
          <a:sx n="71" d="100"/>
          <a:sy n="71" d="100"/>
        </p:scale>
        <p:origin x="576" y="40"/>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commentAuthors" Target="commentAuthor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6/22/2015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21</a:t>
            </a:fld>
            <a:endParaRPr lang="en-US"/>
          </a:p>
        </p:txBody>
      </p:sp>
    </p:spTree>
    <p:extLst>
      <p:ext uri="{BB962C8B-B14F-4D97-AF65-F5344CB8AC3E}">
        <p14:creationId xmlns:p14="http://schemas.microsoft.com/office/powerpoint/2010/main" val="1583770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1030825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http://azure.microsoft.com/en-us/documentation/articles/web-sites-staged-publishing/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26</a:t>
            </a:fld>
            <a:endParaRPr lang="en-US"/>
          </a:p>
        </p:txBody>
      </p:sp>
    </p:spTree>
    <p:extLst>
      <p:ext uri="{BB962C8B-B14F-4D97-AF65-F5344CB8AC3E}">
        <p14:creationId xmlns:p14="http://schemas.microsoft.com/office/powerpoint/2010/main" val="34413043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a:t>
            </a:r>
            <a:r>
              <a:rPr lang="en-US" baseline="0" dirty="0" smtClean="0"/>
              <a:t> objective: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How Application Strings and Connection Strings Work in</a:t>
            </a:r>
            <a:r>
              <a:rPr lang="en-US" sz="1200" b="0" i="0" kern="1200" baseline="0" dirty="0" smtClean="0">
                <a:solidFill>
                  <a:schemeClr val="tx1"/>
                </a:solidFill>
                <a:effectLst/>
                <a:latin typeface="+mn-lt"/>
                <a:ea typeface="+mn-ea"/>
                <a:cs typeface="+mn-cs"/>
              </a:rPr>
              <a:t> Web Apps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Speaker notes: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Visit here for more  info http://azure.microsoft.com/blog/2013/07/17/windows-azure-web-sites-how-application-strings-and-connection-strings-work/</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endParaRPr lang="en-US"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17894436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29</a:t>
            </a:fld>
            <a:endParaRPr lang="en-US"/>
          </a:p>
        </p:txBody>
      </p:sp>
    </p:spTree>
    <p:extLst>
      <p:ext uri="{BB962C8B-B14F-4D97-AF65-F5344CB8AC3E}">
        <p14:creationId xmlns:p14="http://schemas.microsoft.com/office/powerpoint/2010/main" val="27197022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32</a:t>
            </a:fld>
            <a:endParaRPr lang="en-US"/>
          </a:p>
        </p:txBody>
      </p:sp>
    </p:spTree>
    <p:extLst>
      <p:ext uri="{BB962C8B-B14F-4D97-AF65-F5344CB8AC3E}">
        <p14:creationId xmlns:p14="http://schemas.microsoft.com/office/powerpoint/2010/main" val="17271489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endParaRPr lang="en-US" baseline="0" dirty="0" smtClean="0"/>
          </a:p>
          <a:p>
            <a:r>
              <a:rPr lang="en-US" baseline="0" smtClean="0"/>
              <a:t>Explain how ASE differ from multi-tenant App Service using App Service Plan.</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35</a:t>
            </a:fld>
            <a:endParaRPr lang="en-US"/>
          </a:p>
        </p:txBody>
      </p:sp>
    </p:spTree>
    <p:extLst>
      <p:ext uri="{BB962C8B-B14F-4D97-AF65-F5344CB8AC3E}">
        <p14:creationId xmlns:p14="http://schemas.microsoft.com/office/powerpoint/2010/main" val="14006154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endParaRPr lang="en-US" baseline="0" dirty="0" smtClean="0"/>
          </a:p>
          <a:p>
            <a:r>
              <a:rPr lang="en-US" baseline="0" dirty="0" smtClean="0"/>
              <a:t>Explain how apps in ASE scale using worker pool.</a:t>
            </a:r>
          </a:p>
          <a:p>
            <a:endParaRPr lang="en-US" baseline="0" dirty="0" smtClean="0"/>
          </a:p>
          <a:p>
            <a:r>
              <a:rPr lang="en-US" baseline="0" dirty="0" smtClean="0"/>
              <a:t>(TBD) Add more notes.</a:t>
            </a:r>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37513433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6/22/2015 7:43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32431484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47</a:t>
            </a:fld>
            <a:endParaRPr lang="en-US"/>
          </a:p>
        </p:txBody>
      </p:sp>
    </p:spTree>
    <p:extLst>
      <p:ext uri="{BB962C8B-B14F-4D97-AF65-F5344CB8AC3E}">
        <p14:creationId xmlns:p14="http://schemas.microsoft.com/office/powerpoint/2010/main" val="2120244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https://coderead.wordpress.com/2011/09/12/sticky-sessions-and-windows-azure</a:t>
            </a:r>
          </a:p>
          <a:p>
            <a:endParaRPr lang="en-US" dirty="0" smtClean="0"/>
          </a:p>
          <a:p>
            <a:r>
              <a:rPr lang="en-US" dirty="0" smtClean="0"/>
              <a:t>Although it is possible to use Sticky Sessions in Azure it’s not a great fit for cloud architecture, for these reasons:</a:t>
            </a:r>
          </a:p>
          <a:p>
            <a:r>
              <a:rPr lang="en-US" dirty="0" smtClean="0"/>
              <a:t>1)</a:t>
            </a:r>
            <a:r>
              <a:rPr lang="en-US" baseline="0" dirty="0" smtClean="0"/>
              <a:t> </a:t>
            </a:r>
            <a:r>
              <a:rPr lang="en-US" dirty="0" smtClean="0"/>
              <a:t>When you provision new instances, only new sessions will be routed to them. Depending on your load balancing logic, new sessions may also still be provisioned on the old instances. This results in it taking a long time (depending on the average length of your session) for load to be evenly distributed across your instances.</a:t>
            </a:r>
          </a:p>
          <a:p>
            <a:r>
              <a:rPr lang="en-US" dirty="0" smtClean="0"/>
              <a:t>2) Cloud solutions should be designed to fail. One of your instances may be removed at any time for patching, or hardware failure. With a sticky session scenario, the clients with a session on this instance will probably have to log in again, or may see an error page, depending on your load balancing logic.</a:t>
            </a:r>
          </a:p>
          <a:p>
            <a:r>
              <a:rPr lang="en-US" smtClean="0"/>
              <a:t>3) Unless </a:t>
            </a:r>
            <a:r>
              <a:rPr lang="en-US" dirty="0" smtClean="0"/>
              <a:t>your load balancer shares state in some way, it’s likely that you’re load balancing with a single instance (single point of failure) and not eligible for the Microsoft SLA.</a:t>
            </a:r>
          </a:p>
        </p:txBody>
      </p:sp>
      <p:sp>
        <p:nvSpPr>
          <p:cNvPr id="4" name="Slide Number Placeholder 3"/>
          <p:cNvSpPr>
            <a:spLocks noGrp="1"/>
          </p:cNvSpPr>
          <p:nvPr>
            <p:ph type="sldNum" sz="quarter" idx="10"/>
          </p:nvPr>
        </p:nvSpPr>
        <p:spPr/>
        <p:txBody>
          <a:bodyPr/>
          <a:lstStyle/>
          <a:p>
            <a:fld id="{2C52CFDC-D2D5-4B9F-BA75-89F771E01AEB}" type="slidenum">
              <a:rPr lang="en-US" smtClean="0"/>
              <a:t>48</a:t>
            </a:fld>
            <a:endParaRPr lang="en-US"/>
          </a:p>
        </p:txBody>
      </p:sp>
    </p:spTree>
    <p:extLst>
      <p:ext uri="{BB962C8B-B14F-4D97-AF65-F5344CB8AC3E}">
        <p14:creationId xmlns:p14="http://schemas.microsoft.com/office/powerpoint/2010/main" val="10307612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http://azure.microsoft.com/en-us/documentation/articles/web-sites-dotnet-session-state-caching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49</a:t>
            </a:fld>
            <a:endParaRPr lang="en-US"/>
          </a:p>
        </p:txBody>
      </p:sp>
    </p:spTree>
    <p:extLst>
      <p:ext uri="{BB962C8B-B14F-4D97-AF65-F5344CB8AC3E}">
        <p14:creationId xmlns:p14="http://schemas.microsoft.com/office/powerpoint/2010/main" val="13491947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51</a:t>
            </a:fld>
            <a:endParaRPr lang="en-US"/>
          </a:p>
        </p:txBody>
      </p:sp>
    </p:spTree>
    <p:extLst>
      <p:ext uri="{BB962C8B-B14F-4D97-AF65-F5344CB8AC3E}">
        <p14:creationId xmlns:p14="http://schemas.microsoft.com/office/powerpoint/2010/main" val="6787935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6/22/2015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Making the point that Virtual Machines</a:t>
            </a:r>
            <a:r>
              <a:rPr lang="en-US" baseline="0" noProof="0" dirty="0" smtClean="0"/>
              <a:t> is IaaS while both CloudServices and Websites are PaaS.</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3088705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3521042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smtClean="0"/>
              <a:t>File / New Web Application</a:t>
            </a:r>
          </a:p>
          <a:p>
            <a:pPr marL="228600" indent="-228600">
              <a:buAutoNum type="arabicPeriod"/>
            </a:pPr>
            <a:r>
              <a:rPr lang="en-US" baseline="0" dirty="0" smtClean="0"/>
              <a:t>Show Host In The Cloud dialog</a:t>
            </a:r>
          </a:p>
          <a:p>
            <a:pPr marL="228600" indent="-228600">
              <a:buAutoNum type="arabicPeriod"/>
            </a:pPr>
            <a:r>
              <a:rPr lang="en-US" dirty="0" smtClean="0"/>
              <a:t>Select Empty web site (for quick create)</a:t>
            </a:r>
            <a:endParaRPr lang="en-US" dirty="0"/>
          </a:p>
          <a:p>
            <a:pPr marL="228600" indent="-228600">
              <a:buAutoNum type="arabicPeriod"/>
            </a:pPr>
            <a:r>
              <a:rPr lang="en-US" dirty="0" smtClean="0"/>
              <a:t>Right-click</a:t>
            </a:r>
            <a:r>
              <a:rPr lang="en-US" baseline="0" dirty="0" smtClean="0"/>
              <a:t> project, select Publish</a:t>
            </a:r>
          </a:p>
          <a:p>
            <a:pPr marL="228600" indent="-228600">
              <a:buAutoNum type="arabicPeriod"/>
            </a:pPr>
            <a:r>
              <a:rPr lang="en-US" baseline="0" dirty="0" smtClean="0"/>
              <a:t>Show Web App creation</a:t>
            </a:r>
          </a:p>
          <a:p>
            <a:pPr marL="228600" indent="-228600">
              <a:buAutoNum type="arabicPeriod"/>
            </a:pPr>
            <a:r>
              <a:rPr lang="en-US" baseline="0" dirty="0" smtClean="0"/>
              <a:t>Cancel publish</a:t>
            </a:r>
          </a:p>
          <a:p>
            <a:pPr marL="228600" indent="-228600">
              <a:buAutoNum type="arabicPeriod"/>
            </a:pPr>
            <a:r>
              <a:rPr lang="en-US" baseline="0" dirty="0" smtClean="0"/>
              <a:t>Show Web App in Server Explorer</a:t>
            </a:r>
          </a:p>
          <a:p>
            <a:pPr marL="228600" indent="-228600">
              <a:buAutoNum type="arabicPeriod"/>
            </a:pPr>
            <a:r>
              <a:rPr lang="en-US" baseline="0" dirty="0" smtClean="0"/>
              <a:t>Right-click one Web App and show settings</a:t>
            </a: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9</a:t>
            </a:fld>
            <a:endParaRPr lang="en-US"/>
          </a:p>
        </p:txBody>
      </p:sp>
    </p:spTree>
    <p:extLst>
      <p:ext uri="{BB962C8B-B14F-4D97-AF65-F5344CB8AC3E}">
        <p14:creationId xmlns:p14="http://schemas.microsoft.com/office/powerpoint/2010/main" val="1756412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10</a:t>
            </a:fld>
            <a:endParaRPr lang="en-US"/>
          </a:p>
        </p:txBody>
      </p:sp>
    </p:spTree>
    <p:extLst>
      <p:ext uri="{BB962C8B-B14F-4D97-AF65-F5344CB8AC3E}">
        <p14:creationId xmlns:p14="http://schemas.microsoft.com/office/powerpoint/2010/main" val="217100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Transition:</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Speaking Points: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Notes: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3648100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You will illustrate an </a:t>
            </a:r>
            <a:r>
              <a:rPr lang="en-US" baseline="0" dirty="0" err="1" smtClean="0"/>
              <a:t>AutoScale</a:t>
            </a:r>
            <a:r>
              <a:rPr lang="en-US" baseline="0" dirty="0" smtClean="0"/>
              <a:t> rule of a Web App.</a:t>
            </a:r>
          </a:p>
          <a:p>
            <a:endParaRPr lang="en-US" baseline="0" dirty="0" smtClean="0"/>
          </a:p>
          <a:p>
            <a:r>
              <a:rPr lang="en-US" baseline="0" dirty="0" smtClean="0"/>
              <a:t>Speaker notes.</a:t>
            </a:r>
          </a:p>
          <a:p>
            <a:endParaRPr lang="en-US" baseline="0" dirty="0" smtClean="0"/>
          </a:p>
          <a:p>
            <a:r>
              <a:rPr lang="en-US" baseline="0" dirty="0" smtClean="0"/>
              <a:t>You will be explaining </a:t>
            </a:r>
            <a:r>
              <a:rPr lang="en-US" baseline="0" dirty="0" err="1" smtClean="0"/>
              <a:t>autoscale</a:t>
            </a:r>
            <a:r>
              <a:rPr lang="en-US" baseline="0" dirty="0" smtClean="0"/>
              <a:t> rule example with CPU as the metric, threshold greater 70% and Duration time of 15 minutes before the first </a:t>
            </a:r>
            <a:r>
              <a:rPr lang="en-US" baseline="0" dirty="0" err="1" smtClean="0"/>
              <a:t>autoscale</a:t>
            </a:r>
            <a:r>
              <a:rPr lang="en-US" baseline="0" dirty="0" smtClean="0"/>
              <a:t> action is performed. This example rule has a Cool down time of 15 minutes before next </a:t>
            </a:r>
            <a:r>
              <a:rPr lang="en-US" baseline="0" dirty="0" err="1" smtClean="0"/>
              <a:t>autoscale</a:t>
            </a:r>
            <a:r>
              <a:rPr lang="en-US" baseline="0" dirty="0" smtClean="0"/>
              <a:t> action is performed if the usage of the CPU continues  to be above the threshold value. </a:t>
            </a:r>
            <a:r>
              <a:rPr lang="en-US" baseline="0" dirty="0" err="1" smtClean="0"/>
              <a:t>Autoscale</a:t>
            </a:r>
            <a:r>
              <a:rPr lang="en-US" baseline="0" dirty="0" smtClean="0"/>
              <a:t> Action will increase number of instances for the Web App by 1 in this example.</a:t>
            </a:r>
          </a:p>
          <a:p>
            <a:endParaRPr lang="en-US" baseline="0" dirty="0" smtClean="0"/>
          </a:p>
          <a:p>
            <a:r>
              <a:rPr lang="en-US" baseline="0" dirty="0" smtClean="0"/>
              <a:t>The </a:t>
            </a:r>
            <a:r>
              <a:rPr lang="en-US" baseline="0" dirty="0" err="1" smtClean="0"/>
              <a:t>AutoScale</a:t>
            </a:r>
            <a:r>
              <a:rPr lang="en-US" baseline="0" dirty="0" smtClean="0"/>
              <a:t> </a:t>
            </a:r>
            <a:r>
              <a:rPr lang="en-US" baseline="0" smtClean="0"/>
              <a:t>rule is best </a:t>
            </a:r>
            <a:r>
              <a:rPr lang="en-US" baseline="0" dirty="0" smtClean="0"/>
              <a:t>demonstrated by following this sequence of transitions.</a:t>
            </a:r>
          </a:p>
          <a:p>
            <a:endParaRPr lang="en-US" baseline="0" dirty="0" smtClean="0"/>
          </a:p>
          <a:p>
            <a:r>
              <a:rPr lang="en-US" baseline="0" dirty="0" smtClean="0"/>
              <a:t>Show traffic increase &lt;click&gt;</a:t>
            </a:r>
          </a:p>
          <a:p>
            <a:r>
              <a:rPr lang="en-US" baseline="0" dirty="0" smtClean="0"/>
              <a:t>Show CPU usage spike above 70% &lt;click&gt;</a:t>
            </a:r>
          </a:p>
          <a:p>
            <a:r>
              <a:rPr lang="en-US" baseline="0" dirty="0" smtClean="0"/>
              <a:t>Show with timer 15 minutes of Duration&lt;click&gt;</a:t>
            </a:r>
          </a:p>
          <a:p>
            <a:r>
              <a:rPr lang="en-US" baseline="0" dirty="0" smtClean="0"/>
              <a:t>Show a new instance of Web App is being provisioned &lt;click&gt;</a:t>
            </a:r>
          </a:p>
          <a:p>
            <a:r>
              <a:rPr lang="en-US" baseline="0" dirty="0" smtClean="0"/>
              <a:t>Show with timer 15 minutes of Cool down time &lt;click&gt;</a:t>
            </a:r>
          </a:p>
          <a:p>
            <a:r>
              <a:rPr lang="en-US" baseline="0" dirty="0" smtClean="0"/>
              <a:t>Show another instance of Web App being provisioned&lt;click&gt;</a:t>
            </a:r>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1813896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20</a:t>
            </a:fld>
            <a:endParaRPr lang="en-US"/>
          </a:p>
        </p:txBody>
      </p:sp>
    </p:spTree>
    <p:extLst>
      <p:ext uri="{BB962C8B-B14F-4D97-AF65-F5344CB8AC3E}">
        <p14:creationId xmlns:p14="http://schemas.microsoft.com/office/powerpoint/2010/main" val="9496292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068623843"/>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255446092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5863142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33157441"/>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1646175194"/>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199258061"/>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2356009934"/>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7058740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3316397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265398293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smtClean="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smtClean="0"/>
              <a:t>Second level</a:t>
            </a:r>
          </a:p>
          <a:p>
            <a:pPr marL="448077" lvl="2" indent="-224039" algn="l" defTabSz="896157" rtl="0" eaLnBrk="1" latinLnBrk="0" hangingPunct="1">
              <a:spcBef>
                <a:spcPct val="20000"/>
              </a:spcBef>
              <a:spcAft>
                <a:spcPts val="800"/>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76772998"/>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98523609"/>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7656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122732850"/>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184669"/>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smtClean="0">
                <a:ln w="3175">
                  <a:noFill/>
                </a:ln>
                <a:gradFill>
                  <a:gsLst>
                    <a:gs pos="84066">
                      <a:srgbClr val="000000"/>
                    </a:gs>
                    <a:gs pos="57576">
                      <a:srgbClr val="000000"/>
                    </a:gs>
                  </a:gsLst>
                  <a:lin ang="5400000" scaled="0"/>
                </a:gradFill>
                <a:cs typeface="Segoe UI" pitchFamily="34" charset="0"/>
              </a:rPr>
              <a:t>May 4 – 8, 2015</a:t>
            </a:r>
            <a:br>
              <a:rPr lang="en-US" sz="2206" dirty="0" smtClean="0">
                <a:ln w="3175">
                  <a:noFill/>
                </a:ln>
                <a:gradFill>
                  <a:gsLst>
                    <a:gs pos="84066">
                      <a:srgbClr val="000000"/>
                    </a:gs>
                    <a:gs pos="57576">
                      <a:srgbClr val="000000"/>
                    </a:gs>
                  </a:gsLst>
                  <a:lin ang="5400000" scaled="0"/>
                </a:gradFill>
                <a:cs typeface="Segoe UI" pitchFamily="34" charset="0"/>
              </a:rPr>
            </a:br>
            <a:r>
              <a:rPr lang="en-US" sz="2206" dirty="0" smtClean="0">
                <a:ln w="3175">
                  <a:noFill/>
                </a:ln>
                <a:gradFill>
                  <a:gsLst>
                    <a:gs pos="84066">
                      <a:srgbClr val="000000"/>
                    </a:gs>
                    <a:gs pos="57576">
                      <a:srgbClr val="000000"/>
                    </a:gs>
                  </a:gsLst>
                  <a:lin ang="5400000" scaled="0"/>
                </a:gradFill>
                <a:cs typeface="Segoe UI" pitchFamily="34" charset="0"/>
              </a:rPr>
              <a:t>Chicago, IL</a:t>
            </a:r>
            <a:endParaRPr lang="en-US" sz="2206"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65919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13480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28959178"/>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3211738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6500314"/>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92419009"/>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49365597"/>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70793855"/>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00866678"/>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9624639"/>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98512458"/>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473673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00925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0431976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54897738"/>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136909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4496007"/>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30015278"/>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755562839"/>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573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08836"/>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22117"/>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528526"/>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75917610"/>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a:t>
            </a:r>
            <a:r>
              <a:rPr lang="en-US" sz="686" dirty="0" smtClean="0">
                <a:gradFill>
                  <a:gsLst>
                    <a:gs pos="12389">
                      <a:srgbClr val="FFFFFF"/>
                    </a:gs>
                    <a:gs pos="54000">
                      <a:srgbClr val="FFFFFF"/>
                    </a:gs>
                  </a:gsLst>
                  <a:lin ang="5400000" scaled="0"/>
                </a:gradFill>
                <a:cs typeface="Segoe UI" pitchFamily="34" charset="0"/>
              </a:rPr>
              <a:t>2015 </a:t>
            </a:r>
            <a:r>
              <a:rPr lang="en-US" sz="686"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33058115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85156576"/>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262606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87026086"/>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09C114A1-8FDE-4200-AE8E-507EB38EA5EB}" type="datetimeFigureOut">
              <a:rPr lang="en-US" smtClean="0">
                <a:solidFill>
                  <a:srgbClr val="FFFFFF"/>
                </a:solidFill>
              </a:rPr>
              <a:pPr defTabSz="914367"/>
              <a:t>6/22/2015</a:t>
            </a:fld>
            <a:endParaRPr lang="en-US">
              <a:solidFill>
                <a:srgbClr val="FFFFFF"/>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FFFFFF"/>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BFDDA54F-9813-4853-ADA3-9C640D39AFDA}" type="slidenum">
              <a:rPr lang="en-US" smtClean="0">
                <a:solidFill>
                  <a:srgbClr val="FFFFFF"/>
                </a:solidFill>
              </a:rPr>
              <a:pPr defTabSz="914367"/>
              <a:t>‹#›</a:t>
            </a:fld>
            <a:endParaRPr lang="en-US">
              <a:solidFill>
                <a:srgbClr val="FFFFFF"/>
              </a:solidFill>
            </a:endParaRPr>
          </a:p>
        </p:txBody>
      </p:sp>
    </p:spTree>
    <p:extLst>
      <p:ext uri="{BB962C8B-B14F-4D97-AF65-F5344CB8AC3E}">
        <p14:creationId xmlns:p14="http://schemas.microsoft.com/office/powerpoint/2010/main" val="1368722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6" Type="http://schemas.openxmlformats.org/officeDocument/2006/relationships/image" Target="../media/image10.png"/><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theme" Target="../theme/theme2.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image" Target="../media/image10.png"/><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767" r:id="rId31"/>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64859532"/>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pos="7661">
          <p15:clr>
            <a:srgbClr val="5ACBF0"/>
          </p15:clr>
        </p15:guide>
        <p15:guide id="4294967295" pos="288">
          <p15:clr>
            <a:srgbClr val="C35EA4"/>
          </p15:clr>
        </p15:guide>
        <p15:guide id="4294967295" pos="7546">
          <p15:clr>
            <a:srgbClr val="C35EA4"/>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orient="horz" pos="4219">
          <p15:clr>
            <a:srgbClr val="5ACBF0"/>
          </p15:clr>
        </p15:guide>
        <p15:guide id="4294967295" orient="horz" pos="302">
          <p15:clr>
            <a:srgbClr val="C35EA4"/>
          </p15:clr>
        </p15:guide>
        <p15:guide id="4294967295"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01260175"/>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pos="7661">
          <p15:clr>
            <a:srgbClr val="5ACBF0"/>
          </p15:clr>
        </p15:guide>
        <p15:guide id="4294967295" pos="288">
          <p15:clr>
            <a:srgbClr val="C35EA4"/>
          </p15:clr>
        </p15:guide>
        <p15:guide id="4294967295" pos="7546">
          <p15:clr>
            <a:srgbClr val="C35EA4"/>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orient="horz" pos="4219">
          <p15:clr>
            <a:srgbClr val="5ACBF0"/>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6.xml"/><Relationship Id="rId1" Type="http://schemas.openxmlformats.org/officeDocument/2006/relationships/slideLayout" Target="../slideLayouts/slideLayout21.xml"/><Relationship Id="rId5" Type="http://schemas.openxmlformats.org/officeDocument/2006/relationships/image" Target="../media/image38.png"/><Relationship Id="rId4" Type="http://schemas.openxmlformats.org/officeDocument/2006/relationships/image" Target="../media/image37.emf"/></Relationships>
</file>

<file path=ppt/slides/_rels/slide11.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image" Target="../media/image39.emf"/><Relationship Id="rId7" Type="http://schemas.openxmlformats.org/officeDocument/2006/relationships/image" Target="../media/image42.emf"/><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41.emf"/><Relationship Id="rId5" Type="http://schemas.openxmlformats.org/officeDocument/2006/relationships/image" Target="../media/image37.emf"/><Relationship Id="rId4" Type="http://schemas.openxmlformats.org/officeDocument/2006/relationships/image" Target="../media/image40.emf"/><Relationship Id="rId9" Type="http://schemas.openxmlformats.org/officeDocument/2006/relationships/image" Target="../media/image44.png"/></Relationships>
</file>

<file path=ppt/slides/_rels/slide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34.emf"/><Relationship Id="rId13" Type="http://schemas.openxmlformats.org/officeDocument/2006/relationships/image" Target="../media/image27.png"/><Relationship Id="rId3" Type="http://schemas.openxmlformats.org/officeDocument/2006/relationships/image" Target="../media/image21.emf"/><Relationship Id="rId7" Type="http://schemas.openxmlformats.org/officeDocument/2006/relationships/image" Target="../media/image33.emf"/><Relationship Id="rId12" Type="http://schemas.openxmlformats.org/officeDocument/2006/relationships/image" Target="../media/image26.emf"/><Relationship Id="rId2" Type="http://schemas.openxmlformats.org/officeDocument/2006/relationships/image" Target="../media/image48.emf"/><Relationship Id="rId16" Type="http://schemas.openxmlformats.org/officeDocument/2006/relationships/image" Target="../media/image32.emf"/><Relationship Id="rId1" Type="http://schemas.openxmlformats.org/officeDocument/2006/relationships/slideLayout" Target="../slideLayouts/slideLayout5.xml"/><Relationship Id="rId6" Type="http://schemas.openxmlformats.org/officeDocument/2006/relationships/image" Target="../media/image22.emf"/><Relationship Id="rId11" Type="http://schemas.openxmlformats.org/officeDocument/2006/relationships/image" Target="../media/image31.emf"/><Relationship Id="rId5" Type="http://schemas.openxmlformats.org/officeDocument/2006/relationships/image" Target="../media/image24.emf"/><Relationship Id="rId15" Type="http://schemas.openxmlformats.org/officeDocument/2006/relationships/image" Target="../media/image30.emf"/><Relationship Id="rId10" Type="http://schemas.openxmlformats.org/officeDocument/2006/relationships/image" Target="../media/image28.emf"/><Relationship Id="rId4" Type="http://schemas.openxmlformats.org/officeDocument/2006/relationships/image" Target="../media/image23.emf"/><Relationship Id="rId9" Type="http://schemas.openxmlformats.org/officeDocument/2006/relationships/image" Target="../media/image25.emf"/><Relationship Id="rId14" Type="http://schemas.openxmlformats.org/officeDocument/2006/relationships/image" Target="../media/image29.emf"/></Relationships>
</file>

<file path=ppt/slides/_rels/slide16.xml.rels><?xml version="1.0" encoding="UTF-8" standalone="yes"?>
<Relationships xmlns="http://schemas.openxmlformats.org/package/2006/relationships"><Relationship Id="rId8" Type="http://schemas.openxmlformats.org/officeDocument/2006/relationships/image" Target="../media/image28.emf"/><Relationship Id="rId13" Type="http://schemas.openxmlformats.org/officeDocument/2006/relationships/image" Target="../media/image30.emf"/><Relationship Id="rId3" Type="http://schemas.openxmlformats.org/officeDocument/2006/relationships/image" Target="../media/image21.emf"/><Relationship Id="rId7" Type="http://schemas.openxmlformats.org/officeDocument/2006/relationships/image" Target="../media/image25.emf"/><Relationship Id="rId12" Type="http://schemas.openxmlformats.org/officeDocument/2006/relationships/image" Target="../media/image29.emf"/><Relationship Id="rId2" Type="http://schemas.openxmlformats.org/officeDocument/2006/relationships/image" Target="../media/image48.emf"/><Relationship Id="rId16" Type="http://schemas.openxmlformats.org/officeDocument/2006/relationships/image" Target="../media/image32.emf"/><Relationship Id="rId1" Type="http://schemas.openxmlformats.org/officeDocument/2006/relationships/slideLayout" Target="../slideLayouts/slideLayout5.xml"/><Relationship Id="rId6" Type="http://schemas.openxmlformats.org/officeDocument/2006/relationships/image" Target="../media/image22.emf"/><Relationship Id="rId11" Type="http://schemas.openxmlformats.org/officeDocument/2006/relationships/image" Target="../media/image27.png"/><Relationship Id="rId5" Type="http://schemas.openxmlformats.org/officeDocument/2006/relationships/image" Target="../media/image24.emf"/><Relationship Id="rId15" Type="http://schemas.openxmlformats.org/officeDocument/2006/relationships/image" Target="../media/image34.emf"/><Relationship Id="rId10" Type="http://schemas.openxmlformats.org/officeDocument/2006/relationships/image" Target="../media/image26.emf"/><Relationship Id="rId4" Type="http://schemas.openxmlformats.org/officeDocument/2006/relationships/image" Target="../media/image23.emf"/><Relationship Id="rId9" Type="http://schemas.openxmlformats.org/officeDocument/2006/relationships/image" Target="../media/image31.emf"/><Relationship Id="rId14" Type="http://schemas.openxmlformats.org/officeDocument/2006/relationships/image" Target="../media/image33.emf"/></Relationships>
</file>

<file path=ppt/slides/_rels/slide17.xml.rels><?xml version="1.0" encoding="UTF-8" standalone="yes"?>
<Relationships xmlns="http://schemas.openxmlformats.org/package/2006/relationships"><Relationship Id="rId8" Type="http://schemas.openxmlformats.org/officeDocument/2006/relationships/image" Target="../media/image24.emf"/><Relationship Id="rId13" Type="http://schemas.openxmlformats.org/officeDocument/2006/relationships/image" Target="../media/image31.emf"/><Relationship Id="rId3" Type="http://schemas.openxmlformats.org/officeDocument/2006/relationships/image" Target="../media/image33.emf"/><Relationship Id="rId7" Type="http://schemas.openxmlformats.org/officeDocument/2006/relationships/image" Target="../media/image23.emf"/><Relationship Id="rId12" Type="http://schemas.openxmlformats.org/officeDocument/2006/relationships/image" Target="../media/image28.emf"/><Relationship Id="rId2" Type="http://schemas.openxmlformats.org/officeDocument/2006/relationships/image" Target="../media/image22.emf"/><Relationship Id="rId16" Type="http://schemas.openxmlformats.org/officeDocument/2006/relationships/image" Target="../media/image32.emf"/><Relationship Id="rId1" Type="http://schemas.openxmlformats.org/officeDocument/2006/relationships/slideLayout" Target="../slideLayouts/slideLayout5.xml"/><Relationship Id="rId6" Type="http://schemas.openxmlformats.org/officeDocument/2006/relationships/image" Target="../media/image21.emf"/><Relationship Id="rId11" Type="http://schemas.openxmlformats.org/officeDocument/2006/relationships/image" Target="../media/image27.png"/><Relationship Id="rId5" Type="http://schemas.openxmlformats.org/officeDocument/2006/relationships/image" Target="../media/image48.emf"/><Relationship Id="rId15" Type="http://schemas.openxmlformats.org/officeDocument/2006/relationships/image" Target="../media/image30.emf"/><Relationship Id="rId10" Type="http://schemas.openxmlformats.org/officeDocument/2006/relationships/image" Target="../media/image26.emf"/><Relationship Id="rId4" Type="http://schemas.openxmlformats.org/officeDocument/2006/relationships/image" Target="../media/image34.emf"/><Relationship Id="rId9" Type="http://schemas.openxmlformats.org/officeDocument/2006/relationships/image" Target="../media/image25.emf"/><Relationship Id="rId14" Type="http://schemas.openxmlformats.org/officeDocument/2006/relationships/image" Target="../media/image29.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image" Target="../media/image26.emf"/><Relationship Id="rId3" Type="http://schemas.openxmlformats.org/officeDocument/2006/relationships/image" Target="../media/image48.emf"/><Relationship Id="rId7" Type="http://schemas.openxmlformats.org/officeDocument/2006/relationships/image" Target="../media/image22.emf"/><Relationship Id="rId12" Type="http://schemas.openxmlformats.org/officeDocument/2006/relationships/image" Target="../media/image31.emf"/><Relationship Id="rId17" Type="http://schemas.openxmlformats.org/officeDocument/2006/relationships/image" Target="../media/image32.emf"/><Relationship Id="rId2" Type="http://schemas.openxmlformats.org/officeDocument/2006/relationships/notesSlide" Target="../notesSlides/notesSlide8.xml"/><Relationship Id="rId16" Type="http://schemas.openxmlformats.org/officeDocument/2006/relationships/image" Target="../media/image30.emf"/><Relationship Id="rId1" Type="http://schemas.openxmlformats.org/officeDocument/2006/relationships/slideLayout" Target="../slideLayouts/slideLayout5.xml"/><Relationship Id="rId6" Type="http://schemas.openxmlformats.org/officeDocument/2006/relationships/image" Target="../media/image24.emf"/><Relationship Id="rId11" Type="http://schemas.openxmlformats.org/officeDocument/2006/relationships/image" Target="../media/image28.emf"/><Relationship Id="rId5" Type="http://schemas.openxmlformats.org/officeDocument/2006/relationships/image" Target="../media/image23.emf"/><Relationship Id="rId15" Type="http://schemas.openxmlformats.org/officeDocument/2006/relationships/image" Target="../media/image29.emf"/><Relationship Id="rId10" Type="http://schemas.openxmlformats.org/officeDocument/2006/relationships/image" Target="../media/image25.emf"/><Relationship Id="rId4" Type="http://schemas.openxmlformats.org/officeDocument/2006/relationships/image" Target="../media/image21.emf"/><Relationship Id="rId9" Type="http://schemas.openxmlformats.org/officeDocument/2006/relationships/image" Target="../media/image34.emf"/><Relationship Id="rId1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29.emf"/><Relationship Id="rId3" Type="http://schemas.openxmlformats.org/officeDocument/2006/relationships/image" Target="../media/image48.emf"/><Relationship Id="rId7" Type="http://schemas.openxmlformats.org/officeDocument/2006/relationships/image" Target="../media/image22.emf"/><Relationship Id="rId12" Type="http://schemas.openxmlformats.org/officeDocument/2006/relationships/image" Target="../media/image27.png"/><Relationship Id="rId17" Type="http://schemas.openxmlformats.org/officeDocument/2006/relationships/image" Target="../media/image32.emf"/><Relationship Id="rId2" Type="http://schemas.openxmlformats.org/officeDocument/2006/relationships/notesSlide" Target="../notesSlides/notesSlide9.xml"/><Relationship Id="rId16" Type="http://schemas.openxmlformats.org/officeDocument/2006/relationships/image" Target="../media/image34.emf"/><Relationship Id="rId1" Type="http://schemas.openxmlformats.org/officeDocument/2006/relationships/slideLayout" Target="../slideLayouts/slideLayout5.xml"/><Relationship Id="rId6" Type="http://schemas.openxmlformats.org/officeDocument/2006/relationships/image" Target="../media/image24.emf"/><Relationship Id="rId11" Type="http://schemas.openxmlformats.org/officeDocument/2006/relationships/image" Target="../media/image26.emf"/><Relationship Id="rId5" Type="http://schemas.openxmlformats.org/officeDocument/2006/relationships/image" Target="../media/image23.emf"/><Relationship Id="rId15" Type="http://schemas.openxmlformats.org/officeDocument/2006/relationships/image" Target="../media/image33.emf"/><Relationship Id="rId10" Type="http://schemas.openxmlformats.org/officeDocument/2006/relationships/image" Target="../media/image31.emf"/><Relationship Id="rId4" Type="http://schemas.openxmlformats.org/officeDocument/2006/relationships/image" Target="../media/image21.emf"/><Relationship Id="rId9" Type="http://schemas.openxmlformats.org/officeDocument/2006/relationships/image" Target="../media/image28.emf"/><Relationship Id="rId14" Type="http://schemas.openxmlformats.org/officeDocument/2006/relationships/image" Target="../media/image30.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49.emf"/></Relationships>
</file>

<file path=ppt/slides/_rels/slide25.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49.emf"/><Relationship Id="rId18" Type="http://schemas.openxmlformats.org/officeDocument/2006/relationships/image" Target="../media/image52.emf"/><Relationship Id="rId3" Type="http://schemas.openxmlformats.org/officeDocument/2006/relationships/image" Target="../media/image48.emf"/><Relationship Id="rId21" Type="http://schemas.openxmlformats.org/officeDocument/2006/relationships/image" Target="../media/image33.emf"/><Relationship Id="rId7" Type="http://schemas.openxmlformats.org/officeDocument/2006/relationships/image" Target="../media/image22.emf"/><Relationship Id="rId12" Type="http://schemas.openxmlformats.org/officeDocument/2006/relationships/image" Target="../media/image27.png"/><Relationship Id="rId17" Type="http://schemas.openxmlformats.org/officeDocument/2006/relationships/image" Target="../media/image51.emf"/><Relationship Id="rId2" Type="http://schemas.openxmlformats.org/officeDocument/2006/relationships/image" Target="../media/image50.emf"/><Relationship Id="rId16" Type="http://schemas.openxmlformats.org/officeDocument/2006/relationships/image" Target="../media/image32.emf"/><Relationship Id="rId20" Type="http://schemas.openxmlformats.org/officeDocument/2006/relationships/image" Target="../media/image34.emf"/><Relationship Id="rId1" Type="http://schemas.openxmlformats.org/officeDocument/2006/relationships/slideLayout" Target="../slideLayouts/slideLayout5.xml"/><Relationship Id="rId6" Type="http://schemas.openxmlformats.org/officeDocument/2006/relationships/image" Target="../media/image24.emf"/><Relationship Id="rId11" Type="http://schemas.openxmlformats.org/officeDocument/2006/relationships/image" Target="../media/image26.emf"/><Relationship Id="rId5" Type="http://schemas.openxmlformats.org/officeDocument/2006/relationships/image" Target="../media/image23.emf"/><Relationship Id="rId15" Type="http://schemas.openxmlformats.org/officeDocument/2006/relationships/image" Target="../media/image30.emf"/><Relationship Id="rId23" Type="http://schemas.openxmlformats.org/officeDocument/2006/relationships/image" Target="../media/image55.emf"/><Relationship Id="rId10" Type="http://schemas.openxmlformats.org/officeDocument/2006/relationships/image" Target="../media/image31.emf"/><Relationship Id="rId19" Type="http://schemas.openxmlformats.org/officeDocument/2006/relationships/image" Target="../media/image53.emf"/><Relationship Id="rId4" Type="http://schemas.openxmlformats.org/officeDocument/2006/relationships/image" Target="../media/image21.emf"/><Relationship Id="rId9" Type="http://schemas.openxmlformats.org/officeDocument/2006/relationships/image" Target="../media/image28.emf"/><Relationship Id="rId14" Type="http://schemas.openxmlformats.org/officeDocument/2006/relationships/image" Target="../media/image29.emf"/><Relationship Id="rId22" Type="http://schemas.openxmlformats.org/officeDocument/2006/relationships/image" Target="../media/image54.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63.jpe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49.emf"/><Relationship Id="rId18" Type="http://schemas.openxmlformats.org/officeDocument/2006/relationships/image" Target="../media/image33.emf"/><Relationship Id="rId3" Type="http://schemas.openxmlformats.org/officeDocument/2006/relationships/image" Target="../media/image48.emf"/><Relationship Id="rId21" Type="http://schemas.openxmlformats.org/officeDocument/2006/relationships/image" Target="../media/image72.emf"/><Relationship Id="rId7" Type="http://schemas.openxmlformats.org/officeDocument/2006/relationships/image" Target="../media/image22.emf"/><Relationship Id="rId12" Type="http://schemas.openxmlformats.org/officeDocument/2006/relationships/image" Target="../media/image27.png"/><Relationship Id="rId17" Type="http://schemas.openxmlformats.org/officeDocument/2006/relationships/image" Target="../media/image70.emf"/><Relationship Id="rId2" Type="http://schemas.openxmlformats.org/officeDocument/2006/relationships/image" Target="../media/image68.emf"/><Relationship Id="rId16" Type="http://schemas.openxmlformats.org/officeDocument/2006/relationships/image" Target="../media/image69.emf"/><Relationship Id="rId20" Type="http://schemas.openxmlformats.org/officeDocument/2006/relationships/image" Target="../media/image71.emf"/><Relationship Id="rId1" Type="http://schemas.openxmlformats.org/officeDocument/2006/relationships/slideLayout" Target="../slideLayouts/slideLayout5.xml"/><Relationship Id="rId6" Type="http://schemas.openxmlformats.org/officeDocument/2006/relationships/image" Target="../media/image24.emf"/><Relationship Id="rId11" Type="http://schemas.openxmlformats.org/officeDocument/2006/relationships/image" Target="../media/image26.emf"/><Relationship Id="rId5" Type="http://schemas.openxmlformats.org/officeDocument/2006/relationships/image" Target="../media/image23.emf"/><Relationship Id="rId15" Type="http://schemas.openxmlformats.org/officeDocument/2006/relationships/image" Target="../media/image30.emf"/><Relationship Id="rId23" Type="http://schemas.openxmlformats.org/officeDocument/2006/relationships/image" Target="../media/image32.emf"/><Relationship Id="rId10" Type="http://schemas.openxmlformats.org/officeDocument/2006/relationships/image" Target="../media/image31.emf"/><Relationship Id="rId19" Type="http://schemas.openxmlformats.org/officeDocument/2006/relationships/image" Target="../media/image34.emf"/><Relationship Id="rId4" Type="http://schemas.openxmlformats.org/officeDocument/2006/relationships/image" Target="../media/image21.emf"/><Relationship Id="rId9" Type="http://schemas.openxmlformats.org/officeDocument/2006/relationships/image" Target="../media/image28.emf"/><Relationship Id="rId14" Type="http://schemas.openxmlformats.org/officeDocument/2006/relationships/image" Target="../media/image29.emf"/><Relationship Id="rId22" Type="http://schemas.openxmlformats.org/officeDocument/2006/relationships/image" Target="../media/image73.emf"/></Relationships>
</file>

<file path=ppt/slides/_rels/slide31.xml.rels><?xml version="1.0" encoding="UTF-8" standalone="yes"?>
<Relationships xmlns="http://schemas.openxmlformats.org/package/2006/relationships"><Relationship Id="rId8" Type="http://schemas.openxmlformats.org/officeDocument/2006/relationships/image" Target="../media/image21.emf"/><Relationship Id="rId13" Type="http://schemas.openxmlformats.org/officeDocument/2006/relationships/image" Target="../media/image27.png"/><Relationship Id="rId18" Type="http://schemas.openxmlformats.org/officeDocument/2006/relationships/image" Target="../media/image34.emf"/><Relationship Id="rId26" Type="http://schemas.openxmlformats.org/officeDocument/2006/relationships/image" Target="../media/image32.emf"/><Relationship Id="rId3" Type="http://schemas.openxmlformats.org/officeDocument/2006/relationships/image" Target="../media/image74.emf"/><Relationship Id="rId21" Type="http://schemas.openxmlformats.org/officeDocument/2006/relationships/image" Target="../media/image72.emf"/><Relationship Id="rId7" Type="http://schemas.openxmlformats.org/officeDocument/2006/relationships/image" Target="../media/image70.emf"/><Relationship Id="rId12" Type="http://schemas.openxmlformats.org/officeDocument/2006/relationships/image" Target="../media/image26.emf"/><Relationship Id="rId17" Type="http://schemas.openxmlformats.org/officeDocument/2006/relationships/image" Target="../media/image33.emf"/><Relationship Id="rId25" Type="http://schemas.openxmlformats.org/officeDocument/2006/relationships/image" Target="../media/image78.emf"/><Relationship Id="rId2" Type="http://schemas.openxmlformats.org/officeDocument/2006/relationships/image" Target="../media/image48.emf"/><Relationship Id="rId16" Type="http://schemas.openxmlformats.org/officeDocument/2006/relationships/image" Target="../media/image69.emf"/><Relationship Id="rId20" Type="http://schemas.openxmlformats.org/officeDocument/2006/relationships/image" Target="../media/image71.emf"/><Relationship Id="rId1" Type="http://schemas.openxmlformats.org/officeDocument/2006/relationships/slideLayout" Target="../slideLayouts/slideLayout5.xml"/><Relationship Id="rId6" Type="http://schemas.openxmlformats.org/officeDocument/2006/relationships/image" Target="../media/image22.emf"/><Relationship Id="rId11" Type="http://schemas.openxmlformats.org/officeDocument/2006/relationships/image" Target="../media/image31.emf"/><Relationship Id="rId24" Type="http://schemas.openxmlformats.org/officeDocument/2006/relationships/image" Target="../media/image77.emf"/><Relationship Id="rId5" Type="http://schemas.openxmlformats.org/officeDocument/2006/relationships/image" Target="../media/image28.emf"/><Relationship Id="rId15" Type="http://schemas.openxmlformats.org/officeDocument/2006/relationships/image" Target="../media/image30.emf"/><Relationship Id="rId23" Type="http://schemas.openxmlformats.org/officeDocument/2006/relationships/image" Target="../media/image76.emf"/><Relationship Id="rId10" Type="http://schemas.openxmlformats.org/officeDocument/2006/relationships/image" Target="../media/image25.emf"/><Relationship Id="rId19" Type="http://schemas.openxmlformats.org/officeDocument/2006/relationships/image" Target="../media/image75.emf"/><Relationship Id="rId4" Type="http://schemas.openxmlformats.org/officeDocument/2006/relationships/image" Target="../media/image68.emf"/><Relationship Id="rId9" Type="http://schemas.openxmlformats.org/officeDocument/2006/relationships/image" Target="../media/image23.emf"/><Relationship Id="rId14" Type="http://schemas.openxmlformats.org/officeDocument/2006/relationships/image" Target="../media/image29.emf"/><Relationship Id="rId22" Type="http://schemas.openxmlformats.org/officeDocument/2006/relationships/image" Target="../media/image73.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16.xml"/><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xml"/><Relationship Id="rId1" Type="http://schemas.openxmlformats.org/officeDocument/2006/relationships/slideLayout" Target="../slideLayouts/slideLayout21.xml"/><Relationship Id="rId5" Type="http://schemas.openxmlformats.org/officeDocument/2006/relationships/image" Target="../media/image20.emf"/><Relationship Id="rId4" Type="http://schemas.openxmlformats.org/officeDocument/2006/relationships/image" Target="../media/image19.emf"/></Relationships>
</file>

<file path=ppt/slides/_rels/slide40.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em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emf"/><Relationship Id="rId7" Type="http://schemas.openxmlformats.org/officeDocument/2006/relationships/image" Target="../media/image88.png"/><Relationship Id="rId2" Type="http://schemas.openxmlformats.org/officeDocument/2006/relationships/image" Target="../media/image36.emf"/><Relationship Id="rId1" Type="http://schemas.openxmlformats.org/officeDocument/2006/relationships/slideLayout" Target="../slideLayouts/slideLayout21.xml"/><Relationship Id="rId6" Type="http://schemas.openxmlformats.org/officeDocument/2006/relationships/image" Target="../media/image87.png"/><Relationship Id="rId5" Type="http://schemas.openxmlformats.org/officeDocument/2006/relationships/image" Target="../media/image86.emf"/><Relationship Id="rId4" Type="http://schemas.openxmlformats.org/officeDocument/2006/relationships/image" Target="../media/image85.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image" Target="../media/image92.png"/></Relationships>
</file>

<file path=ppt/slides/_rels/slide52.xml.rels><?xml version="1.0" encoding="UTF-8" standalone="yes"?>
<Relationships xmlns="http://schemas.openxmlformats.org/package/2006/relationships"><Relationship Id="rId2" Type="http://schemas.openxmlformats.org/officeDocument/2006/relationships/hyperlink" Target="https://tryappservice.azure.com/" TargetMode="External"/><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3.xml"/><Relationship Id="rId1" Type="http://schemas.openxmlformats.org/officeDocument/2006/relationships/slideLayout" Target="../slideLayouts/slideLayout28.xml"/><Relationship Id="rId4" Type="http://schemas.openxmlformats.org/officeDocument/2006/relationships/image" Target="../media/image9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emf"/><Relationship Id="rId3" Type="http://schemas.openxmlformats.org/officeDocument/2006/relationships/image" Target="../media/image22.emf"/><Relationship Id="rId7" Type="http://schemas.openxmlformats.org/officeDocument/2006/relationships/image" Target="../media/image26.emf"/><Relationship Id="rId12" Type="http://schemas.openxmlformats.org/officeDocument/2006/relationships/image" Target="../media/image31.emf"/><Relationship Id="rId2" Type="http://schemas.openxmlformats.org/officeDocument/2006/relationships/image" Target="../media/image21.emf"/><Relationship Id="rId1" Type="http://schemas.openxmlformats.org/officeDocument/2006/relationships/slideLayout" Target="../slideLayouts/slideLayout5.xml"/><Relationship Id="rId6" Type="http://schemas.openxmlformats.org/officeDocument/2006/relationships/image" Target="../media/image25.emf"/><Relationship Id="rId11" Type="http://schemas.openxmlformats.org/officeDocument/2006/relationships/image" Target="../media/image30.emf"/><Relationship Id="rId5" Type="http://schemas.openxmlformats.org/officeDocument/2006/relationships/image" Target="../media/image24.emf"/><Relationship Id="rId15" Type="http://schemas.openxmlformats.org/officeDocument/2006/relationships/image" Target="../media/image34.emf"/><Relationship Id="rId10" Type="http://schemas.openxmlformats.org/officeDocument/2006/relationships/image" Target="../media/image29.emf"/><Relationship Id="rId4" Type="http://schemas.openxmlformats.org/officeDocument/2006/relationships/image" Target="../media/image23.emf"/><Relationship Id="rId9" Type="http://schemas.openxmlformats.org/officeDocument/2006/relationships/image" Target="../media/image28.emf"/><Relationship Id="rId14" Type="http://schemas.openxmlformats.org/officeDocument/2006/relationships/image" Target="../media/image33.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App </a:t>
            </a:r>
            <a:r>
              <a:rPr lang="en-US"/>
              <a:t>Service </a:t>
            </a:r>
            <a:r>
              <a:rPr lang="en-US" smtClean="0"/>
              <a:t>Web </a:t>
            </a:r>
            <a:r>
              <a:rPr lang="en-US" dirty="0"/>
              <a:t>Apps</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Deployment</a:t>
            </a:r>
            <a:endParaRPr lang="en-US" dirty="0"/>
          </a:p>
        </p:txBody>
      </p:sp>
      <p:pic>
        <p:nvPicPr>
          <p:cNvPr id="26" name="Picture 25"/>
          <p:cNvPicPr>
            <a:picLocks noChangeAspect="1"/>
          </p:cNvPicPr>
          <p:nvPr/>
        </p:nvPicPr>
        <p:blipFill>
          <a:blip r:embed="rId3">
            <a:biLevel thresh="25000"/>
          </a:blip>
          <a:stretch>
            <a:fillRect/>
          </a:stretch>
        </p:blipFill>
        <p:spPr>
          <a:xfrm>
            <a:off x="1330655" y="2370032"/>
            <a:ext cx="877161" cy="871427"/>
          </a:xfrm>
          <a:prstGeom prst="rect">
            <a:avLst/>
          </a:prstGeom>
        </p:spPr>
      </p:pic>
      <p:pic>
        <p:nvPicPr>
          <p:cNvPr id="28" name="Picture 27"/>
          <p:cNvPicPr>
            <a:picLocks noChangeAspect="1"/>
          </p:cNvPicPr>
          <p:nvPr/>
        </p:nvPicPr>
        <p:blipFill>
          <a:blip r:embed="rId3">
            <a:biLevel thresh="25000"/>
          </a:blip>
          <a:stretch>
            <a:fillRect/>
          </a:stretch>
        </p:blipFill>
        <p:spPr>
          <a:xfrm>
            <a:off x="1368786" y="4719581"/>
            <a:ext cx="877161" cy="871427"/>
          </a:xfrm>
          <a:prstGeom prst="rect">
            <a:avLst/>
          </a:prstGeom>
        </p:spPr>
      </p:pic>
      <p:sp>
        <p:nvSpPr>
          <p:cNvPr id="29" name="TextBox 28"/>
          <p:cNvSpPr txBox="1"/>
          <p:nvPr/>
        </p:nvSpPr>
        <p:spPr>
          <a:xfrm>
            <a:off x="1160387" y="2000700"/>
            <a:ext cx="1861806" cy="369332"/>
          </a:xfrm>
          <a:prstGeom prst="rect">
            <a:avLst/>
          </a:prstGeom>
          <a:noFill/>
        </p:spPr>
        <p:txBody>
          <a:bodyPr wrap="square" rtlCol="0">
            <a:spAutoFit/>
          </a:bodyPr>
          <a:lstStyle/>
          <a:p>
            <a:pPr algn="ctr" defTabSz="896386">
              <a:defRPr/>
            </a:pPr>
            <a:r>
              <a:rPr lang="en-US" kern="0" dirty="0" smtClean="0">
                <a:solidFill>
                  <a:schemeClr val="bg1"/>
                </a:solidFill>
              </a:rPr>
              <a:t>Production Slot</a:t>
            </a:r>
            <a:endParaRPr lang="en-US" kern="0" dirty="0">
              <a:solidFill>
                <a:schemeClr val="bg1"/>
              </a:solidFill>
            </a:endParaRPr>
          </a:p>
        </p:txBody>
      </p:sp>
      <p:sp>
        <p:nvSpPr>
          <p:cNvPr id="30" name="TextBox 29"/>
          <p:cNvSpPr txBox="1"/>
          <p:nvPr/>
        </p:nvSpPr>
        <p:spPr>
          <a:xfrm>
            <a:off x="4110181" y="5534888"/>
            <a:ext cx="3639127" cy="369332"/>
          </a:xfrm>
          <a:prstGeom prst="rect">
            <a:avLst/>
          </a:prstGeom>
          <a:noFill/>
        </p:spPr>
        <p:txBody>
          <a:bodyPr wrap="square" rtlCol="0">
            <a:spAutoFit/>
          </a:bodyPr>
          <a:lstStyle/>
          <a:p>
            <a:pPr algn="ctr" defTabSz="896386">
              <a:defRPr/>
            </a:pPr>
            <a:r>
              <a:rPr lang="en-US" kern="0" dirty="0" smtClean="0">
                <a:solidFill>
                  <a:schemeClr val="bg1"/>
                </a:solidFill>
              </a:rPr>
              <a:t>Source Control / Code Repo  </a:t>
            </a:r>
            <a:endParaRPr lang="en-US" kern="0" dirty="0">
              <a:solidFill>
                <a:schemeClr val="bg1"/>
              </a:solidFill>
            </a:endParaRPr>
          </a:p>
        </p:txBody>
      </p:sp>
      <p:cxnSp>
        <p:nvCxnSpPr>
          <p:cNvPr id="31" name="Straight Connector 30"/>
          <p:cNvCxnSpPr/>
          <p:nvPr/>
        </p:nvCxnSpPr>
        <p:spPr>
          <a:xfrm>
            <a:off x="1769235" y="3398983"/>
            <a:ext cx="1" cy="1030724"/>
          </a:xfrm>
          <a:prstGeom prst="line">
            <a:avLst/>
          </a:prstGeom>
          <a:noFill/>
          <a:ln w="28575" cap="flat" cmpd="sng" algn="ctr">
            <a:solidFill>
              <a:srgbClr val="FFFFFF"/>
            </a:solidFill>
            <a:prstDash val="solid"/>
            <a:miter lim="800000"/>
            <a:headEnd type="triangle"/>
            <a:tailEnd type="triangle"/>
          </a:ln>
          <a:effectLst/>
        </p:spPr>
      </p:cxnSp>
      <p:sp>
        <p:nvSpPr>
          <p:cNvPr id="35" name="TextBox 34"/>
          <p:cNvSpPr txBox="1"/>
          <p:nvPr/>
        </p:nvSpPr>
        <p:spPr>
          <a:xfrm>
            <a:off x="1095732" y="5534888"/>
            <a:ext cx="1861806" cy="369332"/>
          </a:xfrm>
          <a:prstGeom prst="rect">
            <a:avLst/>
          </a:prstGeom>
          <a:noFill/>
        </p:spPr>
        <p:txBody>
          <a:bodyPr wrap="square" rtlCol="0">
            <a:spAutoFit/>
          </a:bodyPr>
          <a:lstStyle/>
          <a:p>
            <a:pPr algn="ctr" defTabSz="896386">
              <a:defRPr/>
            </a:pPr>
            <a:r>
              <a:rPr lang="en-US" kern="0" dirty="0" smtClean="0">
                <a:solidFill>
                  <a:schemeClr val="bg1"/>
                </a:solidFill>
              </a:rPr>
              <a:t>Staging Slot</a:t>
            </a:r>
            <a:endParaRPr lang="en-US" kern="0" dirty="0">
              <a:solidFill>
                <a:schemeClr val="bg1"/>
              </a:solidFill>
            </a:endParaRPr>
          </a:p>
        </p:txBody>
      </p:sp>
      <p:pic>
        <p:nvPicPr>
          <p:cNvPr id="39" name="Picture 38"/>
          <p:cNvPicPr>
            <a:picLocks noChangeAspect="1"/>
          </p:cNvPicPr>
          <p:nvPr/>
        </p:nvPicPr>
        <p:blipFill>
          <a:blip r:embed="rId4">
            <a:biLevel thresh="25000"/>
          </a:blip>
          <a:stretch>
            <a:fillRect/>
          </a:stretch>
        </p:blipFill>
        <p:spPr>
          <a:xfrm>
            <a:off x="5376665" y="4724646"/>
            <a:ext cx="831219" cy="825785"/>
          </a:xfrm>
          <a:prstGeom prst="rect">
            <a:avLst/>
          </a:prstGeom>
        </p:spPr>
      </p:pic>
      <p:sp>
        <p:nvSpPr>
          <p:cNvPr id="40" name="TextBox 39"/>
          <p:cNvSpPr txBox="1"/>
          <p:nvPr/>
        </p:nvSpPr>
        <p:spPr>
          <a:xfrm>
            <a:off x="7759526" y="4698729"/>
            <a:ext cx="1861806" cy="369332"/>
          </a:xfrm>
          <a:prstGeom prst="rect">
            <a:avLst/>
          </a:prstGeom>
          <a:noFill/>
        </p:spPr>
        <p:txBody>
          <a:bodyPr wrap="square" rtlCol="0">
            <a:spAutoFit/>
          </a:bodyPr>
          <a:lstStyle/>
          <a:p>
            <a:pPr algn="ctr" defTabSz="896386">
              <a:defRPr/>
            </a:pPr>
            <a:r>
              <a:rPr lang="en-US" kern="0" dirty="0" smtClean="0">
                <a:solidFill>
                  <a:schemeClr val="bg1"/>
                </a:solidFill>
              </a:rPr>
              <a:t>Commits </a:t>
            </a:r>
            <a:endParaRPr lang="en-US" kern="0" dirty="0">
              <a:solidFill>
                <a:schemeClr val="bg1"/>
              </a:solidFill>
            </a:endParaRPr>
          </a:p>
        </p:txBody>
      </p:sp>
      <p:pic>
        <p:nvPicPr>
          <p:cNvPr id="11" name="Picture 10"/>
          <p:cNvPicPr>
            <a:picLocks noChangeAspect="1"/>
          </p:cNvPicPr>
          <p:nvPr/>
        </p:nvPicPr>
        <p:blipFill>
          <a:blip r:embed="rId5"/>
          <a:stretch>
            <a:fillRect/>
          </a:stretch>
        </p:blipFill>
        <p:spPr>
          <a:xfrm>
            <a:off x="9926553" y="4646272"/>
            <a:ext cx="990651" cy="901746"/>
          </a:xfrm>
          <a:prstGeom prst="rect">
            <a:avLst/>
          </a:prstGeom>
        </p:spPr>
      </p:pic>
      <p:cxnSp>
        <p:nvCxnSpPr>
          <p:cNvPr id="43" name="Straight Connector 42"/>
          <p:cNvCxnSpPr/>
          <p:nvPr/>
        </p:nvCxnSpPr>
        <p:spPr>
          <a:xfrm>
            <a:off x="6313854" y="5153557"/>
            <a:ext cx="3468881" cy="22141"/>
          </a:xfrm>
          <a:prstGeom prst="line">
            <a:avLst/>
          </a:prstGeom>
          <a:noFill/>
          <a:ln w="28575" cap="flat" cmpd="sng" algn="ctr">
            <a:solidFill>
              <a:srgbClr val="FFFFFF"/>
            </a:solidFill>
            <a:prstDash val="solid"/>
            <a:miter lim="800000"/>
            <a:headEnd type="triangle"/>
          </a:ln>
          <a:effectLst/>
        </p:spPr>
      </p:cxnSp>
      <p:sp>
        <p:nvSpPr>
          <p:cNvPr id="17" name="Rectangle 16"/>
          <p:cNvSpPr/>
          <p:nvPr/>
        </p:nvSpPr>
        <p:spPr>
          <a:xfrm>
            <a:off x="5306144" y="1908367"/>
            <a:ext cx="5621219" cy="461665"/>
          </a:xfrm>
          <a:prstGeom prst="rect">
            <a:avLst/>
          </a:prstGeom>
        </p:spPr>
        <p:txBody>
          <a:bodyPr wrap="none">
            <a:spAutoFit/>
          </a:bodyPr>
          <a:lstStyle/>
          <a:p>
            <a:pPr algn="r"/>
            <a:r>
              <a:rPr lang="en-US" sz="2400" dirty="0">
                <a:solidFill>
                  <a:schemeClr val="bg1"/>
                </a:solidFill>
              </a:rPr>
              <a:t>Agility through Continuous Deployment</a:t>
            </a:r>
          </a:p>
        </p:txBody>
      </p:sp>
      <p:sp>
        <p:nvSpPr>
          <p:cNvPr id="50" name="TextBox 49"/>
          <p:cNvSpPr txBox="1"/>
          <p:nvPr/>
        </p:nvSpPr>
        <p:spPr>
          <a:xfrm>
            <a:off x="1487385" y="3707138"/>
            <a:ext cx="1861806" cy="369332"/>
          </a:xfrm>
          <a:prstGeom prst="rect">
            <a:avLst/>
          </a:prstGeom>
          <a:noFill/>
        </p:spPr>
        <p:txBody>
          <a:bodyPr wrap="square" rtlCol="0">
            <a:spAutoFit/>
          </a:bodyPr>
          <a:lstStyle/>
          <a:p>
            <a:pPr algn="ctr" defTabSz="896386">
              <a:defRPr/>
            </a:pPr>
            <a:r>
              <a:rPr lang="en-US" kern="0" dirty="0" smtClean="0">
                <a:solidFill>
                  <a:schemeClr val="bg1"/>
                </a:solidFill>
              </a:rPr>
              <a:t>Auto-Swap </a:t>
            </a:r>
            <a:endParaRPr lang="en-US" kern="0" dirty="0">
              <a:solidFill>
                <a:schemeClr val="bg1"/>
              </a:solidFill>
            </a:endParaRPr>
          </a:p>
        </p:txBody>
      </p:sp>
      <p:sp>
        <p:nvSpPr>
          <p:cNvPr id="51" name="TextBox 50"/>
          <p:cNvSpPr txBox="1"/>
          <p:nvPr/>
        </p:nvSpPr>
        <p:spPr>
          <a:xfrm>
            <a:off x="8385129" y="5149720"/>
            <a:ext cx="1861806" cy="369332"/>
          </a:xfrm>
          <a:prstGeom prst="rect">
            <a:avLst/>
          </a:prstGeom>
          <a:noFill/>
        </p:spPr>
        <p:txBody>
          <a:bodyPr wrap="square" rtlCol="0">
            <a:spAutoFit/>
          </a:bodyPr>
          <a:lstStyle/>
          <a:p>
            <a:pPr algn="ctr" defTabSz="896386">
              <a:defRPr/>
            </a:pPr>
            <a:r>
              <a:rPr lang="en-US" kern="0" dirty="0" smtClean="0">
                <a:solidFill>
                  <a:schemeClr val="bg1"/>
                </a:solidFill>
              </a:rPr>
              <a:t>Changes </a:t>
            </a:r>
            <a:endParaRPr lang="en-US" kern="0" dirty="0">
              <a:solidFill>
                <a:schemeClr val="bg1"/>
              </a:solidFill>
            </a:endParaRPr>
          </a:p>
        </p:txBody>
      </p:sp>
      <p:cxnSp>
        <p:nvCxnSpPr>
          <p:cNvPr id="52" name="Straight Connector 51"/>
          <p:cNvCxnSpPr/>
          <p:nvPr/>
        </p:nvCxnSpPr>
        <p:spPr>
          <a:xfrm flipH="1" flipV="1">
            <a:off x="2418288" y="5149720"/>
            <a:ext cx="2860405" cy="4334"/>
          </a:xfrm>
          <a:prstGeom prst="line">
            <a:avLst/>
          </a:prstGeom>
          <a:noFill/>
          <a:ln w="28575" cap="flat" cmpd="sng" algn="ctr">
            <a:solidFill>
              <a:srgbClr val="FFFFFF"/>
            </a:solidFill>
            <a:prstDash val="solid"/>
            <a:miter lim="800000"/>
            <a:headEnd type="triangle"/>
          </a:ln>
          <a:effectLst/>
        </p:spPr>
      </p:cxnSp>
      <p:sp>
        <p:nvSpPr>
          <p:cNvPr id="58" name="TextBox 57"/>
          <p:cNvSpPr txBox="1"/>
          <p:nvPr/>
        </p:nvSpPr>
        <p:spPr>
          <a:xfrm>
            <a:off x="3416887" y="3995903"/>
            <a:ext cx="1861806" cy="369332"/>
          </a:xfrm>
          <a:prstGeom prst="rect">
            <a:avLst/>
          </a:prstGeom>
          <a:noFill/>
        </p:spPr>
        <p:txBody>
          <a:bodyPr wrap="square" rtlCol="0">
            <a:spAutoFit/>
          </a:bodyPr>
          <a:lstStyle/>
          <a:p>
            <a:pPr algn="ctr" defTabSz="896386">
              <a:defRPr/>
            </a:pPr>
            <a:r>
              <a:rPr lang="en-US" kern="0" dirty="0" smtClean="0">
                <a:solidFill>
                  <a:schemeClr val="bg1"/>
                </a:solidFill>
              </a:rPr>
              <a:t>Hooks</a:t>
            </a:r>
            <a:endParaRPr lang="en-US" kern="0" dirty="0">
              <a:solidFill>
                <a:schemeClr val="bg1"/>
              </a:solidFill>
            </a:endParaRPr>
          </a:p>
        </p:txBody>
      </p:sp>
      <p:sp>
        <p:nvSpPr>
          <p:cNvPr id="60" name="Curved Up Arrow 59"/>
          <p:cNvSpPr/>
          <p:nvPr/>
        </p:nvSpPr>
        <p:spPr bwMode="auto">
          <a:xfrm rot="10561713">
            <a:off x="2356696" y="4372865"/>
            <a:ext cx="3146376" cy="478054"/>
          </a:xfrm>
          <a:prstGeom prst="curvedUpArrow">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de-DE" sz="2200" dirty="0" smtClean="0">
              <a:gradFill>
                <a:gsLst>
                  <a:gs pos="0">
                    <a:srgbClr val="FFFFFF"/>
                  </a:gs>
                  <a:gs pos="100000">
                    <a:srgbClr val="FFFFFF"/>
                  </a:gs>
                </a:gsLst>
                <a:lin ang="5400000" scaled="0"/>
              </a:gradFill>
            </a:endParaRPr>
          </a:p>
        </p:txBody>
      </p:sp>
      <p:sp>
        <p:nvSpPr>
          <p:cNvPr id="61" name="TextBox 60"/>
          <p:cNvSpPr txBox="1"/>
          <p:nvPr/>
        </p:nvSpPr>
        <p:spPr>
          <a:xfrm>
            <a:off x="3141146" y="4801693"/>
            <a:ext cx="1861806" cy="369332"/>
          </a:xfrm>
          <a:prstGeom prst="rect">
            <a:avLst/>
          </a:prstGeom>
          <a:noFill/>
        </p:spPr>
        <p:txBody>
          <a:bodyPr wrap="square" rtlCol="0">
            <a:spAutoFit/>
          </a:bodyPr>
          <a:lstStyle/>
          <a:p>
            <a:pPr algn="ctr" defTabSz="896386">
              <a:defRPr/>
            </a:pPr>
            <a:r>
              <a:rPr lang="en-US" kern="0" dirty="0" err="1" smtClean="0">
                <a:solidFill>
                  <a:schemeClr val="bg1"/>
                </a:solidFill>
              </a:rPr>
              <a:t>Git</a:t>
            </a:r>
            <a:r>
              <a:rPr lang="en-US" kern="0" dirty="0" smtClean="0">
                <a:solidFill>
                  <a:schemeClr val="bg1"/>
                </a:solidFill>
              </a:rPr>
              <a:t> pull</a:t>
            </a:r>
            <a:endParaRPr lang="en-US" kern="0" dirty="0">
              <a:solidFill>
                <a:schemeClr val="bg1"/>
              </a:solidFill>
            </a:endParaRPr>
          </a:p>
        </p:txBody>
      </p:sp>
      <p:sp>
        <p:nvSpPr>
          <p:cNvPr id="62" name="TextBox 61"/>
          <p:cNvSpPr txBox="1"/>
          <p:nvPr/>
        </p:nvSpPr>
        <p:spPr>
          <a:xfrm>
            <a:off x="9316111" y="5540503"/>
            <a:ext cx="2211534" cy="365852"/>
          </a:xfrm>
          <a:prstGeom prst="rect">
            <a:avLst/>
          </a:prstGeom>
          <a:noFill/>
        </p:spPr>
        <p:txBody>
          <a:bodyPr wrap="square" rtlCol="0">
            <a:spAutoFit/>
          </a:bodyPr>
          <a:lstStyle/>
          <a:p>
            <a:pPr algn="ctr" defTabSz="896386">
              <a:defRPr/>
            </a:pPr>
            <a:r>
              <a:rPr lang="en-US" kern="0" dirty="0" smtClean="0">
                <a:solidFill>
                  <a:schemeClr val="bg1"/>
                </a:solidFill>
              </a:rPr>
              <a:t>Developer</a:t>
            </a:r>
            <a:endParaRPr lang="en-US" kern="0" dirty="0">
              <a:solidFill>
                <a:schemeClr val="bg1"/>
              </a:solidFill>
            </a:endParaRPr>
          </a:p>
        </p:txBody>
      </p:sp>
    </p:spTree>
    <p:extLst>
      <p:ext uri="{BB962C8B-B14F-4D97-AF65-F5344CB8AC3E}">
        <p14:creationId xmlns:p14="http://schemas.microsoft.com/office/powerpoint/2010/main" val="102719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5889" y="2804607"/>
            <a:ext cx="10020223" cy="1248787"/>
            <a:chOff x="1285670" y="4669704"/>
            <a:chExt cx="10020223" cy="1248787"/>
          </a:xfrm>
        </p:grpSpPr>
        <p:pic>
          <p:nvPicPr>
            <p:cNvPr id="7" name="Picture 6"/>
            <p:cNvPicPr>
              <a:picLocks noChangeAspect="1"/>
            </p:cNvPicPr>
            <p:nvPr/>
          </p:nvPicPr>
          <p:blipFill>
            <a:blip r:embed="rId3">
              <a:biLevel thresh="25000"/>
            </a:blip>
            <a:stretch>
              <a:fillRect/>
            </a:stretch>
          </p:blipFill>
          <p:spPr>
            <a:xfrm>
              <a:off x="6060767" y="4669704"/>
              <a:ext cx="576373" cy="572607"/>
            </a:xfrm>
            <a:prstGeom prst="rect">
              <a:avLst/>
            </a:prstGeom>
          </p:spPr>
        </p:pic>
        <p:sp>
          <p:nvSpPr>
            <p:cNvPr id="12" name="TextBox 11"/>
            <p:cNvSpPr txBox="1"/>
            <p:nvPr/>
          </p:nvSpPr>
          <p:spPr>
            <a:xfrm>
              <a:off x="5891176" y="5272160"/>
              <a:ext cx="907621" cy="369332"/>
            </a:xfrm>
            <a:prstGeom prst="rect">
              <a:avLst/>
            </a:prstGeom>
            <a:noFill/>
          </p:spPr>
          <p:txBody>
            <a:bodyPr wrap="none" rtlCol="0">
              <a:spAutoFit/>
            </a:bodyPr>
            <a:lstStyle/>
            <a:p>
              <a:r>
                <a:rPr lang="en-US" dirty="0" err="1">
                  <a:solidFill>
                    <a:prstClr val="white"/>
                  </a:solidFill>
                </a:rPr>
                <a:t>GitHub</a:t>
              </a:r>
              <a:endParaRPr lang="en-US" dirty="0">
                <a:solidFill>
                  <a:prstClr val="white"/>
                </a:solidFill>
              </a:endParaRPr>
            </a:p>
          </p:txBody>
        </p:sp>
        <p:pic>
          <p:nvPicPr>
            <p:cNvPr id="5" name="Picture 4"/>
            <p:cNvPicPr>
              <a:picLocks noChangeAspect="1"/>
            </p:cNvPicPr>
            <p:nvPr/>
          </p:nvPicPr>
          <p:blipFill>
            <a:blip r:embed="rId4">
              <a:biLevel thresh="25000"/>
            </a:blip>
            <a:stretch>
              <a:fillRect/>
            </a:stretch>
          </p:blipFill>
          <p:spPr>
            <a:xfrm>
              <a:off x="2919543" y="4711603"/>
              <a:ext cx="520141" cy="516741"/>
            </a:xfrm>
            <a:prstGeom prst="rect">
              <a:avLst/>
            </a:prstGeom>
          </p:spPr>
        </p:pic>
        <p:sp>
          <p:nvSpPr>
            <p:cNvPr id="2" name="TextBox 1"/>
            <p:cNvSpPr txBox="1"/>
            <p:nvPr/>
          </p:nvSpPr>
          <p:spPr>
            <a:xfrm>
              <a:off x="2430562" y="5272160"/>
              <a:ext cx="1498102" cy="646331"/>
            </a:xfrm>
            <a:prstGeom prst="rect">
              <a:avLst/>
            </a:prstGeom>
            <a:noFill/>
          </p:spPr>
          <p:txBody>
            <a:bodyPr wrap="none" rtlCol="0">
              <a:spAutoFit/>
            </a:bodyPr>
            <a:lstStyle/>
            <a:p>
              <a:r>
                <a:rPr lang="en-US" dirty="0">
                  <a:solidFill>
                    <a:prstClr val="white"/>
                  </a:solidFill>
                </a:rPr>
                <a:t>Visual Studio</a:t>
              </a:r>
            </a:p>
            <a:p>
              <a:pPr algn="ctr"/>
              <a:r>
                <a:rPr lang="en-US" dirty="0">
                  <a:solidFill>
                    <a:prstClr val="white"/>
                  </a:solidFill>
                </a:rPr>
                <a:t>Online</a:t>
              </a:r>
            </a:p>
          </p:txBody>
        </p:sp>
        <p:pic>
          <p:nvPicPr>
            <p:cNvPr id="6" name="Picture 5"/>
            <p:cNvPicPr>
              <a:picLocks noChangeAspect="1"/>
            </p:cNvPicPr>
            <p:nvPr/>
          </p:nvPicPr>
          <p:blipFill>
            <a:blip r:embed="rId5">
              <a:biLevel thresh="25000"/>
            </a:blip>
            <a:stretch>
              <a:fillRect/>
            </a:stretch>
          </p:blipFill>
          <p:spPr>
            <a:xfrm>
              <a:off x="1285670" y="4683670"/>
              <a:ext cx="604489" cy="600537"/>
            </a:xfrm>
            <a:prstGeom prst="rect">
              <a:avLst/>
            </a:prstGeom>
          </p:spPr>
        </p:pic>
        <p:sp>
          <p:nvSpPr>
            <p:cNvPr id="3" name="TextBox 2"/>
            <p:cNvSpPr txBox="1"/>
            <p:nvPr/>
          </p:nvSpPr>
          <p:spPr>
            <a:xfrm>
              <a:off x="1348906" y="5272160"/>
              <a:ext cx="478016" cy="369332"/>
            </a:xfrm>
            <a:prstGeom prst="rect">
              <a:avLst/>
            </a:prstGeom>
            <a:noFill/>
          </p:spPr>
          <p:txBody>
            <a:bodyPr wrap="none" rtlCol="0">
              <a:spAutoFit/>
            </a:bodyPr>
            <a:lstStyle/>
            <a:p>
              <a:r>
                <a:rPr lang="en-US" dirty="0" err="1">
                  <a:solidFill>
                    <a:prstClr val="white"/>
                  </a:solidFill>
                </a:rPr>
                <a:t>Git</a:t>
              </a:r>
              <a:endParaRPr lang="en-US" dirty="0">
                <a:solidFill>
                  <a:prstClr val="white"/>
                </a:solidFill>
              </a:endParaRPr>
            </a:p>
          </p:txBody>
        </p:sp>
        <p:pic>
          <p:nvPicPr>
            <p:cNvPr id="9" name="Picture 8"/>
            <p:cNvPicPr>
              <a:picLocks noChangeAspect="1"/>
            </p:cNvPicPr>
            <p:nvPr/>
          </p:nvPicPr>
          <p:blipFill>
            <a:blip r:embed="rId6">
              <a:biLevel thresh="25000"/>
            </a:blip>
            <a:stretch>
              <a:fillRect/>
            </a:stretch>
          </p:blipFill>
          <p:spPr>
            <a:xfrm>
              <a:off x="7666524" y="4683670"/>
              <a:ext cx="477968" cy="544674"/>
            </a:xfrm>
            <a:prstGeom prst="rect">
              <a:avLst/>
            </a:prstGeom>
          </p:spPr>
        </p:pic>
        <p:sp>
          <p:nvSpPr>
            <p:cNvPr id="13" name="TextBox 12"/>
            <p:cNvSpPr txBox="1"/>
            <p:nvPr/>
          </p:nvSpPr>
          <p:spPr>
            <a:xfrm>
              <a:off x="7339391" y="5272160"/>
              <a:ext cx="1132233" cy="369332"/>
            </a:xfrm>
            <a:prstGeom prst="rect">
              <a:avLst/>
            </a:prstGeom>
            <a:noFill/>
          </p:spPr>
          <p:txBody>
            <a:bodyPr wrap="none" rtlCol="0">
              <a:spAutoFit/>
            </a:bodyPr>
            <a:lstStyle/>
            <a:p>
              <a:r>
                <a:rPr lang="en-US" dirty="0" err="1">
                  <a:solidFill>
                    <a:prstClr val="white"/>
                  </a:solidFill>
                </a:rPr>
                <a:t>BitBucket</a:t>
              </a:r>
              <a:endParaRPr lang="en-US" dirty="0">
                <a:solidFill>
                  <a:prstClr val="white"/>
                </a:solidFill>
              </a:endParaRPr>
            </a:p>
          </p:txBody>
        </p:sp>
        <p:pic>
          <p:nvPicPr>
            <p:cNvPr id="10" name="Picture 9"/>
            <p:cNvPicPr>
              <a:picLocks noChangeAspect="1"/>
            </p:cNvPicPr>
            <p:nvPr/>
          </p:nvPicPr>
          <p:blipFill>
            <a:blip r:embed="rId7">
              <a:biLevel thresh="25000"/>
            </a:blip>
            <a:stretch>
              <a:fillRect/>
            </a:stretch>
          </p:blipFill>
          <p:spPr>
            <a:xfrm>
              <a:off x="4469068" y="4753501"/>
              <a:ext cx="562315" cy="432945"/>
            </a:xfrm>
            <a:prstGeom prst="rect">
              <a:avLst/>
            </a:prstGeom>
          </p:spPr>
        </p:pic>
        <p:sp>
          <p:nvSpPr>
            <p:cNvPr id="14" name="TextBox 13"/>
            <p:cNvSpPr txBox="1"/>
            <p:nvPr/>
          </p:nvSpPr>
          <p:spPr>
            <a:xfrm>
              <a:off x="4185006" y="5272160"/>
              <a:ext cx="1130438" cy="369332"/>
            </a:xfrm>
            <a:prstGeom prst="rect">
              <a:avLst/>
            </a:prstGeom>
            <a:noFill/>
          </p:spPr>
          <p:txBody>
            <a:bodyPr wrap="none" rtlCol="0">
              <a:spAutoFit/>
            </a:bodyPr>
            <a:lstStyle/>
            <a:p>
              <a:r>
                <a:rPr lang="en-US" dirty="0" err="1">
                  <a:solidFill>
                    <a:prstClr val="white"/>
                  </a:solidFill>
                </a:rPr>
                <a:t>CodePlex</a:t>
              </a:r>
              <a:endParaRPr lang="en-US" dirty="0">
                <a:solidFill>
                  <a:prstClr val="white"/>
                </a:solidFill>
              </a:endParaRPr>
            </a:p>
          </p:txBody>
        </p:sp>
        <p:pic>
          <p:nvPicPr>
            <p:cNvPr id="8" name="Picture 7"/>
            <p:cNvPicPr>
              <a:picLocks noChangeAspect="1"/>
            </p:cNvPicPr>
            <p:nvPr/>
          </p:nvPicPr>
          <p:blipFill>
            <a:blip r:embed="rId8">
              <a:biLevel thresh="25000"/>
            </a:blip>
            <a:stretch>
              <a:fillRect/>
            </a:stretch>
          </p:blipFill>
          <p:spPr>
            <a:xfrm>
              <a:off x="9173876" y="4676688"/>
              <a:ext cx="604489" cy="558639"/>
            </a:xfrm>
            <a:prstGeom prst="rect">
              <a:avLst/>
            </a:prstGeom>
          </p:spPr>
        </p:pic>
        <p:sp>
          <p:nvSpPr>
            <p:cNvPr id="16" name="Rectangle 15"/>
            <p:cNvSpPr/>
            <p:nvPr/>
          </p:nvSpPr>
          <p:spPr>
            <a:xfrm>
              <a:off x="8943474" y="5272160"/>
              <a:ext cx="1065292" cy="369332"/>
            </a:xfrm>
            <a:prstGeom prst="rect">
              <a:avLst/>
            </a:prstGeom>
          </p:spPr>
          <p:txBody>
            <a:bodyPr wrap="none">
              <a:spAutoFit/>
            </a:bodyPr>
            <a:lstStyle/>
            <a:p>
              <a:r>
                <a:rPr lang="en-US" dirty="0" err="1">
                  <a:solidFill>
                    <a:prstClr val="white"/>
                  </a:solidFill>
                </a:rPr>
                <a:t>DropBox</a:t>
              </a:r>
              <a:endParaRPr lang="en-US" dirty="0">
                <a:solidFill>
                  <a:prstClr val="white"/>
                </a:solidFill>
              </a:endParaRPr>
            </a:p>
          </p:txBody>
        </p:sp>
        <p:pic>
          <p:nvPicPr>
            <p:cNvPr id="26" name="Picture 25"/>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10807751" y="4674981"/>
              <a:ext cx="447737" cy="562053"/>
            </a:xfrm>
            <a:prstGeom prst="rect">
              <a:avLst/>
            </a:prstGeom>
          </p:spPr>
        </p:pic>
        <p:sp>
          <p:nvSpPr>
            <p:cNvPr id="27" name="TextBox 26"/>
            <p:cNvSpPr txBox="1"/>
            <p:nvPr/>
          </p:nvSpPr>
          <p:spPr>
            <a:xfrm>
              <a:off x="10757345" y="5272160"/>
              <a:ext cx="548548" cy="369332"/>
            </a:xfrm>
            <a:prstGeom prst="rect">
              <a:avLst/>
            </a:prstGeom>
            <a:noFill/>
          </p:spPr>
          <p:txBody>
            <a:bodyPr wrap="none" rtlCol="0">
              <a:spAutoFit/>
            </a:bodyPr>
            <a:lstStyle/>
            <a:p>
              <a:r>
                <a:rPr lang="en-US" dirty="0">
                  <a:solidFill>
                    <a:prstClr val="white"/>
                  </a:solidFill>
                </a:rPr>
                <a:t>FTP</a:t>
              </a:r>
            </a:p>
          </p:txBody>
        </p:sp>
      </p:grpSp>
      <p:sp>
        <p:nvSpPr>
          <p:cNvPr id="37" name="TextBox 36"/>
          <p:cNvSpPr txBox="1"/>
          <p:nvPr/>
        </p:nvSpPr>
        <p:spPr>
          <a:xfrm>
            <a:off x="62565" y="4280414"/>
            <a:ext cx="12066871" cy="1107996"/>
          </a:xfrm>
          <a:prstGeom prst="rect">
            <a:avLst/>
          </a:prstGeom>
          <a:noFill/>
        </p:spPr>
        <p:txBody>
          <a:bodyPr wrap="square" rtlCol="0">
            <a:spAutoFit/>
          </a:bodyPr>
          <a:lstStyle/>
          <a:p>
            <a:pPr algn="ctr"/>
            <a:r>
              <a:rPr lang="en-US" sz="6600" dirty="0">
                <a:solidFill>
                  <a:prstClr val="white"/>
                </a:solidFill>
                <a:latin typeface="+mj-lt"/>
              </a:rPr>
              <a:t>C</a:t>
            </a:r>
            <a:r>
              <a:rPr lang="en-US" sz="6600" dirty="0" smtClean="0">
                <a:solidFill>
                  <a:prstClr val="white"/>
                </a:solidFill>
                <a:latin typeface="+mj-lt"/>
              </a:rPr>
              <a:t>hoose </a:t>
            </a:r>
            <a:r>
              <a:rPr lang="en-US" sz="6600" dirty="0">
                <a:solidFill>
                  <a:prstClr val="white"/>
                </a:solidFill>
                <a:latin typeface="+mj-lt"/>
              </a:rPr>
              <a:t>your own </a:t>
            </a:r>
            <a:r>
              <a:rPr lang="en-US" sz="6600" dirty="0" smtClean="0">
                <a:solidFill>
                  <a:prstClr val="white"/>
                </a:solidFill>
                <a:latin typeface="+mj-lt"/>
              </a:rPr>
              <a:t>adventure</a:t>
            </a:r>
            <a:r>
              <a:rPr lang="en-US" sz="6600" dirty="0">
                <a:solidFill>
                  <a:prstClr val="white"/>
                </a:solidFill>
                <a:latin typeface="+mj-lt"/>
              </a:rPr>
              <a:t>!</a:t>
            </a:r>
          </a:p>
        </p:txBody>
      </p:sp>
      <p:sp>
        <p:nvSpPr>
          <p:cNvPr id="38"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solidFill>
                  <a:prstClr val="white"/>
                </a:solidFill>
              </a:rPr>
              <a:t>Source Control</a:t>
            </a:r>
          </a:p>
        </p:txBody>
      </p:sp>
    </p:spTree>
    <p:extLst>
      <p:ext uri="{BB962C8B-B14F-4D97-AF65-F5344CB8AC3E}">
        <p14:creationId xmlns:p14="http://schemas.microsoft.com/office/powerpoint/2010/main" val="2210986377"/>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12</a:t>
            </a:fld>
            <a:endParaRPr lang="en-US"/>
          </a:p>
        </p:txBody>
      </p:sp>
      <p:pic>
        <p:nvPicPr>
          <p:cNvPr id="3" name="Picture 2"/>
          <p:cNvPicPr>
            <a:picLocks noChangeAspect="1"/>
          </p:cNvPicPr>
          <p:nvPr/>
        </p:nvPicPr>
        <p:blipFill>
          <a:blip r:embed="rId2"/>
          <a:stretch>
            <a:fillRect/>
          </a:stretch>
        </p:blipFill>
        <p:spPr>
          <a:xfrm>
            <a:off x="582472" y="1015632"/>
            <a:ext cx="11027057" cy="5573621"/>
          </a:xfrm>
          <a:prstGeom prst="rect">
            <a:avLst/>
          </a:prstGeom>
        </p:spPr>
      </p:pic>
      <p:sp>
        <p:nvSpPr>
          <p:cNvPr id="5"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solidFill>
                  <a:prstClr val="white"/>
                </a:solidFill>
              </a:rPr>
              <a:t>Deployments</a:t>
            </a:r>
            <a:endParaRPr lang="en-US" sz="2800" dirty="0">
              <a:solidFill>
                <a:prstClr val="white"/>
              </a:solidFill>
            </a:endParaRPr>
          </a:p>
        </p:txBody>
      </p:sp>
    </p:spTree>
    <p:extLst>
      <p:ext uri="{BB962C8B-B14F-4D97-AF65-F5344CB8AC3E}">
        <p14:creationId xmlns:p14="http://schemas.microsoft.com/office/powerpoint/2010/main" val="274037371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Scale</a:t>
            </a:r>
            <a:endParaRPr lang="en-US" sz="8800" dirty="0"/>
          </a:p>
        </p:txBody>
      </p:sp>
    </p:spTree>
    <p:extLst>
      <p:ext uri="{BB962C8B-B14F-4D97-AF65-F5344CB8AC3E}">
        <p14:creationId xmlns:p14="http://schemas.microsoft.com/office/powerpoint/2010/main" val="157752147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97226" y="2514536"/>
            <a:ext cx="10797548" cy="532565"/>
            <a:chOff x="339034" y="1899061"/>
            <a:chExt cx="10797548" cy="532565"/>
          </a:xfrm>
        </p:grpSpPr>
        <p:grpSp>
          <p:nvGrpSpPr>
            <p:cNvPr id="4" name="Group 3"/>
            <p:cNvGrpSpPr/>
            <p:nvPr/>
          </p:nvGrpSpPr>
          <p:grpSpPr>
            <a:xfrm>
              <a:off x="2999285" y="1899062"/>
              <a:ext cx="6384569" cy="532564"/>
              <a:chOff x="2844907" y="1899062"/>
              <a:chExt cx="6384569" cy="532564"/>
            </a:xfrm>
            <a:solidFill>
              <a:srgbClr val="999999"/>
            </a:solidFill>
          </p:grpSpPr>
          <p:grpSp>
            <p:nvGrpSpPr>
              <p:cNvPr id="5" name="Group 4"/>
              <p:cNvGrpSpPr/>
              <p:nvPr/>
            </p:nvGrpSpPr>
            <p:grpSpPr>
              <a:xfrm>
                <a:off x="3540169" y="1962418"/>
                <a:ext cx="4992400" cy="396507"/>
                <a:chOff x="3290793" y="2025775"/>
                <a:chExt cx="4992400" cy="396507"/>
              </a:xfrm>
              <a:grpFill/>
            </p:grpSpPr>
            <p:sp>
              <p:nvSpPr>
                <p:cNvPr id="8" name="Rectangle 7"/>
                <p:cNvSpPr/>
                <p:nvPr/>
              </p:nvSpPr>
              <p:spPr bwMode="auto">
                <a:xfrm>
                  <a:off x="3290793" y="2134948"/>
                  <a:ext cx="4992400" cy="196851"/>
                </a:xfrm>
                <a:prstGeom prst="rect">
                  <a:avLst/>
                </a:prstGeom>
                <a:grpFill/>
                <a:ln>
                  <a:solidFill>
                    <a:srgbClr val="99999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solidFill>
                      <a:srgbClr val="999999"/>
                    </a:solidFill>
                  </a:endParaRPr>
                </a:p>
              </p:txBody>
            </p:sp>
            <p:sp>
              <p:nvSpPr>
                <p:cNvPr id="9" name="Rectangle 8"/>
                <p:cNvSpPr/>
                <p:nvPr/>
              </p:nvSpPr>
              <p:spPr bwMode="auto">
                <a:xfrm>
                  <a:off x="3290794" y="2134950"/>
                  <a:ext cx="2867772" cy="196850"/>
                </a:xfrm>
                <a:prstGeom prst="rect">
                  <a:avLst/>
                </a:prstGeom>
                <a:solidFill>
                  <a:srgbClr val="289F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1" name="Rectangle 10"/>
                <p:cNvSpPr/>
                <p:nvPr/>
              </p:nvSpPr>
              <p:spPr bwMode="auto">
                <a:xfrm>
                  <a:off x="6158565" y="2025775"/>
                  <a:ext cx="101496" cy="396507"/>
                </a:xfrm>
                <a:prstGeom prst="rect">
                  <a:avLst/>
                </a:prstGeom>
                <a:solidFill>
                  <a:srgbClr val="00B0F0"/>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grpSp>
          <p:sp>
            <p:nvSpPr>
              <p:cNvPr id="6" name="TextBox 5"/>
              <p:cNvSpPr txBox="1"/>
              <p:nvPr/>
            </p:nvSpPr>
            <p:spPr>
              <a:xfrm>
                <a:off x="2844907" y="1899062"/>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1</a:t>
                </a:r>
              </a:p>
            </p:txBody>
          </p:sp>
          <p:sp>
            <p:nvSpPr>
              <p:cNvPr id="7" name="TextBox 6"/>
              <p:cNvSpPr txBox="1"/>
              <p:nvPr/>
            </p:nvSpPr>
            <p:spPr>
              <a:xfrm>
                <a:off x="8635710" y="1908406"/>
                <a:ext cx="593766" cy="523220"/>
              </a:xfrm>
              <a:prstGeom prst="rect">
                <a:avLst/>
              </a:prstGeom>
              <a:noFill/>
              <a:ln w="19050">
                <a:solidFill>
                  <a:schemeClr val="bg2">
                    <a:lumMod val="75000"/>
                  </a:schemeClr>
                </a:solidFill>
              </a:ln>
            </p:spPr>
            <p:txBody>
              <a:bodyPr wrap="square" rtlCol="0">
                <a:spAutoFit/>
              </a:bodyPr>
              <a:lstStyle/>
              <a:p>
                <a:pPr algn="ctr"/>
                <a:r>
                  <a:rPr lang="en-US" sz="2800" dirty="0" smtClean="0">
                    <a:solidFill>
                      <a:schemeClr val="bg1"/>
                    </a:solidFill>
                  </a:rPr>
                  <a:t>6</a:t>
                </a:r>
                <a:endParaRPr lang="en-US" sz="2800" dirty="0">
                  <a:solidFill>
                    <a:schemeClr val="bg1"/>
                  </a:solidFill>
                </a:endParaRPr>
              </a:p>
            </p:txBody>
          </p:sp>
        </p:grpSp>
        <p:sp>
          <p:nvSpPr>
            <p:cNvPr id="20" name="TextBox 19"/>
            <p:cNvSpPr txBox="1"/>
            <p:nvPr/>
          </p:nvSpPr>
          <p:spPr>
            <a:xfrm>
              <a:off x="339034" y="1899061"/>
              <a:ext cx="2557110" cy="523220"/>
            </a:xfrm>
            <a:prstGeom prst="rect">
              <a:avLst/>
            </a:prstGeom>
            <a:noFill/>
          </p:spPr>
          <p:txBody>
            <a:bodyPr wrap="none" rtlCol="0">
              <a:spAutoFit/>
            </a:bodyPr>
            <a:lstStyle/>
            <a:p>
              <a:r>
                <a:rPr lang="en-US" sz="2800" dirty="0">
                  <a:solidFill>
                    <a:schemeClr val="bg1"/>
                  </a:solidFill>
                </a:rPr>
                <a:t>Instance Count</a:t>
              </a:r>
            </a:p>
          </p:txBody>
        </p:sp>
        <p:sp>
          <p:nvSpPr>
            <p:cNvPr id="23" name="TextBox 22"/>
            <p:cNvSpPr txBox="1"/>
            <p:nvPr/>
          </p:nvSpPr>
          <p:spPr>
            <a:xfrm>
              <a:off x="9486771" y="1908406"/>
              <a:ext cx="1649811" cy="523220"/>
            </a:xfrm>
            <a:prstGeom prst="rect">
              <a:avLst/>
            </a:prstGeom>
            <a:noFill/>
          </p:spPr>
          <p:txBody>
            <a:bodyPr wrap="none" rtlCol="0">
              <a:spAutoFit/>
            </a:bodyPr>
            <a:lstStyle/>
            <a:p>
              <a:r>
                <a:rPr lang="en-US" sz="2800" dirty="0">
                  <a:solidFill>
                    <a:schemeClr val="bg1"/>
                  </a:solidFill>
                </a:rPr>
                <a:t>Instances</a:t>
              </a:r>
            </a:p>
          </p:txBody>
        </p:sp>
      </p:grpSp>
      <p:sp>
        <p:nvSpPr>
          <p:cNvPr id="13"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solidFill>
                  <a:prstClr val="white"/>
                </a:solidFill>
              </a:rPr>
              <a:t>Manual Scaling</a:t>
            </a:r>
            <a:endParaRPr lang="en-US" sz="2800" dirty="0">
              <a:solidFill>
                <a:prstClr val="white"/>
              </a:solidFill>
            </a:endParaRPr>
          </a:p>
        </p:txBody>
      </p:sp>
      <p:pic>
        <p:nvPicPr>
          <p:cNvPr id="14" name="Picture 13"/>
          <p:cNvPicPr>
            <a:picLocks noChangeAspect="1"/>
          </p:cNvPicPr>
          <p:nvPr/>
        </p:nvPicPr>
        <p:blipFill>
          <a:blip r:embed="rId2">
            <a:lum bright="70000" contrast="-70000"/>
          </a:blip>
          <a:stretch>
            <a:fillRect/>
          </a:stretch>
        </p:blipFill>
        <p:spPr>
          <a:xfrm>
            <a:off x="379177" y="4569250"/>
            <a:ext cx="1430383" cy="1453330"/>
          </a:xfrm>
          <a:prstGeom prst="rect">
            <a:avLst/>
          </a:prstGeom>
        </p:spPr>
      </p:pic>
      <p:pic>
        <p:nvPicPr>
          <p:cNvPr id="15" name="Picture 14"/>
          <p:cNvPicPr>
            <a:picLocks noChangeAspect="1"/>
          </p:cNvPicPr>
          <p:nvPr/>
        </p:nvPicPr>
        <p:blipFill>
          <a:blip r:embed="rId2">
            <a:lum bright="70000" contrast="-70000"/>
          </a:blip>
          <a:stretch>
            <a:fillRect/>
          </a:stretch>
        </p:blipFill>
        <p:spPr>
          <a:xfrm>
            <a:off x="1809560" y="4569250"/>
            <a:ext cx="1430383" cy="1453330"/>
          </a:xfrm>
          <a:prstGeom prst="rect">
            <a:avLst/>
          </a:prstGeom>
        </p:spPr>
      </p:pic>
      <p:pic>
        <p:nvPicPr>
          <p:cNvPr id="16" name="Picture 15"/>
          <p:cNvPicPr>
            <a:picLocks noChangeAspect="1"/>
          </p:cNvPicPr>
          <p:nvPr/>
        </p:nvPicPr>
        <p:blipFill>
          <a:blip r:embed="rId2">
            <a:lum bright="70000" contrast="-70000"/>
          </a:blip>
          <a:stretch>
            <a:fillRect/>
          </a:stretch>
        </p:blipFill>
        <p:spPr>
          <a:xfrm>
            <a:off x="3239943" y="4569250"/>
            <a:ext cx="1430383" cy="1453330"/>
          </a:xfrm>
          <a:prstGeom prst="rect">
            <a:avLst/>
          </a:prstGeom>
        </p:spPr>
      </p:pic>
      <p:pic>
        <p:nvPicPr>
          <p:cNvPr id="17" name="Picture 16"/>
          <p:cNvPicPr>
            <a:picLocks noChangeAspect="1"/>
          </p:cNvPicPr>
          <p:nvPr/>
        </p:nvPicPr>
        <p:blipFill>
          <a:blip r:embed="rId2">
            <a:lum bright="70000" contrast="-70000"/>
          </a:blip>
          <a:stretch>
            <a:fillRect/>
          </a:stretch>
        </p:blipFill>
        <p:spPr>
          <a:xfrm>
            <a:off x="7531092" y="4569250"/>
            <a:ext cx="1430383" cy="1453330"/>
          </a:xfrm>
          <a:prstGeom prst="rect">
            <a:avLst/>
          </a:prstGeom>
        </p:spPr>
      </p:pic>
      <p:pic>
        <p:nvPicPr>
          <p:cNvPr id="18" name="Picture 17"/>
          <p:cNvPicPr>
            <a:picLocks noChangeAspect="1"/>
          </p:cNvPicPr>
          <p:nvPr/>
        </p:nvPicPr>
        <p:blipFill>
          <a:blip r:embed="rId2">
            <a:lum bright="70000" contrast="-70000"/>
          </a:blip>
          <a:stretch>
            <a:fillRect/>
          </a:stretch>
        </p:blipFill>
        <p:spPr>
          <a:xfrm>
            <a:off x="8961475" y="4569250"/>
            <a:ext cx="1430383" cy="1453330"/>
          </a:xfrm>
          <a:prstGeom prst="rect">
            <a:avLst/>
          </a:prstGeom>
        </p:spPr>
      </p:pic>
      <p:pic>
        <p:nvPicPr>
          <p:cNvPr id="19" name="Picture 18"/>
          <p:cNvPicPr>
            <a:picLocks noChangeAspect="1"/>
          </p:cNvPicPr>
          <p:nvPr/>
        </p:nvPicPr>
        <p:blipFill>
          <a:blip r:embed="rId2">
            <a:lum bright="70000" contrast="-70000"/>
          </a:blip>
          <a:stretch>
            <a:fillRect/>
          </a:stretch>
        </p:blipFill>
        <p:spPr>
          <a:xfrm>
            <a:off x="10391858" y="4569250"/>
            <a:ext cx="1430383" cy="1453330"/>
          </a:xfrm>
          <a:prstGeom prst="rect">
            <a:avLst/>
          </a:prstGeom>
        </p:spPr>
      </p:pic>
      <p:pic>
        <p:nvPicPr>
          <p:cNvPr id="21" name="Picture 20"/>
          <p:cNvPicPr>
            <a:picLocks noChangeAspect="1"/>
          </p:cNvPicPr>
          <p:nvPr/>
        </p:nvPicPr>
        <p:blipFill>
          <a:blip r:embed="rId2">
            <a:lum bright="70000" contrast="-70000"/>
          </a:blip>
          <a:stretch>
            <a:fillRect/>
          </a:stretch>
        </p:blipFill>
        <p:spPr>
          <a:xfrm>
            <a:off x="-1051206" y="4569250"/>
            <a:ext cx="1430383" cy="1453330"/>
          </a:xfrm>
          <a:prstGeom prst="rect">
            <a:avLst/>
          </a:prstGeom>
        </p:spPr>
      </p:pic>
      <p:pic>
        <p:nvPicPr>
          <p:cNvPr id="22" name="Picture 21"/>
          <p:cNvPicPr>
            <a:picLocks noChangeAspect="1"/>
          </p:cNvPicPr>
          <p:nvPr/>
        </p:nvPicPr>
        <p:blipFill>
          <a:blip r:embed="rId2">
            <a:lum bright="70000" contrast="-70000"/>
          </a:blip>
          <a:stretch>
            <a:fillRect/>
          </a:stretch>
        </p:blipFill>
        <p:spPr>
          <a:xfrm>
            <a:off x="11822241" y="4569250"/>
            <a:ext cx="1430383" cy="1453330"/>
          </a:xfrm>
          <a:prstGeom prst="rect">
            <a:avLst/>
          </a:prstGeom>
        </p:spPr>
      </p:pic>
      <p:pic>
        <p:nvPicPr>
          <p:cNvPr id="24" name="Picture 23"/>
          <p:cNvPicPr>
            <a:picLocks noChangeAspect="1"/>
          </p:cNvPicPr>
          <p:nvPr/>
        </p:nvPicPr>
        <p:blipFill>
          <a:blip r:embed="rId3">
            <a:lum bright="70000" contrast="-70000"/>
          </a:blip>
          <a:stretch>
            <a:fillRect/>
          </a:stretch>
        </p:blipFill>
        <p:spPr>
          <a:xfrm>
            <a:off x="4668925" y="5053262"/>
            <a:ext cx="1430383" cy="484013"/>
          </a:xfrm>
          <a:prstGeom prst="rect">
            <a:avLst/>
          </a:prstGeom>
        </p:spPr>
      </p:pic>
      <p:pic>
        <p:nvPicPr>
          <p:cNvPr id="25" name="Picture 24"/>
          <p:cNvPicPr>
            <a:picLocks noChangeAspect="1"/>
          </p:cNvPicPr>
          <p:nvPr/>
        </p:nvPicPr>
        <p:blipFill>
          <a:blip r:embed="rId3">
            <a:lum bright="70000" contrast="-70000"/>
          </a:blip>
          <a:stretch>
            <a:fillRect/>
          </a:stretch>
        </p:blipFill>
        <p:spPr>
          <a:xfrm>
            <a:off x="4670325" y="5538566"/>
            <a:ext cx="1430383" cy="484013"/>
          </a:xfrm>
          <a:prstGeom prst="rect">
            <a:avLst/>
          </a:prstGeom>
        </p:spPr>
      </p:pic>
      <p:pic>
        <p:nvPicPr>
          <p:cNvPr id="26" name="Picture 25"/>
          <p:cNvPicPr>
            <a:picLocks noChangeAspect="1"/>
          </p:cNvPicPr>
          <p:nvPr/>
        </p:nvPicPr>
        <p:blipFill>
          <a:blip r:embed="rId3">
            <a:lum bright="70000" contrast="-70000"/>
          </a:blip>
          <a:stretch>
            <a:fillRect/>
          </a:stretch>
        </p:blipFill>
        <p:spPr>
          <a:xfrm>
            <a:off x="6102108" y="5053908"/>
            <a:ext cx="1430383" cy="484013"/>
          </a:xfrm>
          <a:prstGeom prst="rect">
            <a:avLst/>
          </a:prstGeom>
        </p:spPr>
      </p:pic>
      <p:pic>
        <p:nvPicPr>
          <p:cNvPr id="27" name="Picture 26"/>
          <p:cNvPicPr>
            <a:picLocks noChangeAspect="1"/>
          </p:cNvPicPr>
          <p:nvPr/>
        </p:nvPicPr>
        <p:blipFill>
          <a:blip r:embed="rId3">
            <a:lum bright="70000" contrast="-70000"/>
          </a:blip>
          <a:stretch>
            <a:fillRect/>
          </a:stretch>
        </p:blipFill>
        <p:spPr>
          <a:xfrm>
            <a:off x="6100709" y="5538567"/>
            <a:ext cx="1430383" cy="484013"/>
          </a:xfrm>
          <a:prstGeom prst="rect">
            <a:avLst/>
          </a:prstGeom>
        </p:spPr>
      </p:pic>
      <p:pic>
        <p:nvPicPr>
          <p:cNvPr id="28" name="Picture 27"/>
          <p:cNvPicPr>
            <a:picLocks noChangeAspect="1"/>
          </p:cNvPicPr>
          <p:nvPr/>
        </p:nvPicPr>
        <p:blipFill>
          <a:blip r:embed="rId3">
            <a:lum bright="70000" contrast="-70000"/>
          </a:blip>
          <a:stretch>
            <a:fillRect/>
          </a:stretch>
        </p:blipFill>
        <p:spPr>
          <a:xfrm>
            <a:off x="4673124" y="4568603"/>
            <a:ext cx="1430383" cy="484013"/>
          </a:xfrm>
          <a:prstGeom prst="rect">
            <a:avLst/>
          </a:prstGeom>
        </p:spPr>
      </p:pic>
      <p:pic>
        <p:nvPicPr>
          <p:cNvPr id="29" name="Picture 28"/>
          <p:cNvPicPr>
            <a:picLocks noChangeAspect="1"/>
          </p:cNvPicPr>
          <p:nvPr/>
        </p:nvPicPr>
        <p:blipFill>
          <a:blip r:embed="rId3">
            <a:lum bright="70000" contrast="-70000"/>
          </a:blip>
          <a:stretch>
            <a:fillRect/>
          </a:stretch>
        </p:blipFill>
        <p:spPr>
          <a:xfrm>
            <a:off x="6097911" y="4567311"/>
            <a:ext cx="1430383" cy="484013"/>
          </a:xfrm>
          <a:prstGeom prst="rect">
            <a:avLst/>
          </a:prstGeom>
        </p:spPr>
      </p:pic>
    </p:spTree>
    <p:extLst>
      <p:ext uri="{BB962C8B-B14F-4D97-AF65-F5344CB8AC3E}">
        <p14:creationId xmlns:p14="http://schemas.microsoft.com/office/powerpoint/2010/main" val="3582745130"/>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7"/>
            <a:stretch>
              <a:fillRect/>
            </a:stretch>
          </p:blipFill>
          <p:spPr>
            <a:xfrm>
              <a:off x="768089" y="-1605208"/>
              <a:ext cx="3768750" cy="5613751"/>
            </a:xfrm>
            <a:prstGeom prst="rect">
              <a:avLst/>
            </a:prstGeom>
          </p:spPr>
        </p:pic>
        <p:pic>
          <p:nvPicPr>
            <p:cNvPr id="14" name="Picture 13"/>
            <p:cNvPicPr>
              <a:picLocks noChangeAspect="1"/>
            </p:cNvPicPr>
            <p:nvPr/>
          </p:nvPicPr>
          <p:blipFill>
            <a:blip r:embed="rId8"/>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0"/>
          <a:stretch>
            <a:fillRect/>
          </a:stretch>
        </p:blipFill>
        <p:spPr>
          <a:xfrm>
            <a:off x="1" y="3743009"/>
            <a:ext cx="4822369" cy="3124661"/>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2"/>
            <a:stretch>
              <a:fillRect/>
            </a:stretch>
          </p:blipFill>
          <p:spPr>
            <a:xfrm>
              <a:off x="9827324" y="-40038"/>
              <a:ext cx="934789" cy="1104751"/>
            </a:xfrm>
            <a:prstGeom prst="rect">
              <a:avLst/>
            </a:prstGeom>
          </p:spPr>
        </p:pic>
        <p:pic>
          <p:nvPicPr>
            <p:cNvPr id="40" name="Picture 39"/>
            <p:cNvPicPr>
              <a:picLocks noChangeAspect="1"/>
            </p:cNvPicPr>
            <p:nvPr/>
          </p:nvPicPr>
          <p:blipFill>
            <a:blip r:embed="rId16"/>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6401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sp>
        <p:nvSpPr>
          <p:cNvPr id="39" name="TextBox 38"/>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8349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sp>
        <p:nvSpPr>
          <p:cNvPr id="85" name="TextBox 84"/>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5620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072857" y="1552221"/>
            <a:ext cx="6384569" cy="532564"/>
            <a:chOff x="2844907" y="1899062"/>
            <a:chExt cx="6384569" cy="532564"/>
          </a:xfrm>
          <a:solidFill>
            <a:srgbClr val="999999"/>
          </a:solidFill>
        </p:grpSpPr>
        <p:grpSp>
          <p:nvGrpSpPr>
            <p:cNvPr id="5" name="Group 4"/>
            <p:cNvGrpSpPr/>
            <p:nvPr/>
          </p:nvGrpSpPr>
          <p:grpSpPr>
            <a:xfrm>
              <a:off x="3540169" y="1962418"/>
              <a:ext cx="4992400" cy="396508"/>
              <a:chOff x="3290793" y="2025775"/>
              <a:chExt cx="4992400" cy="396508"/>
            </a:xfrm>
            <a:grpFill/>
          </p:grpSpPr>
          <p:sp>
            <p:nvSpPr>
              <p:cNvPr id="8" name="Rectangle 7"/>
              <p:cNvSpPr/>
              <p:nvPr/>
            </p:nvSpPr>
            <p:spPr bwMode="auto">
              <a:xfrm>
                <a:off x="3290793" y="2134948"/>
                <a:ext cx="4992400" cy="196851"/>
              </a:xfrm>
              <a:prstGeom prst="rect">
                <a:avLst/>
              </a:prstGeom>
              <a:grpFill/>
              <a:ln>
                <a:solidFill>
                  <a:srgbClr val="99999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solidFill>
                    <a:srgbClr val="999999"/>
                  </a:solidFill>
                </a:endParaRPr>
              </a:p>
            </p:txBody>
          </p:sp>
          <p:sp>
            <p:nvSpPr>
              <p:cNvPr id="9" name="Rectangle 8"/>
              <p:cNvSpPr/>
              <p:nvPr/>
            </p:nvSpPr>
            <p:spPr bwMode="auto">
              <a:xfrm>
                <a:off x="3898180" y="2134949"/>
                <a:ext cx="2260385" cy="196851"/>
              </a:xfrm>
              <a:prstGeom prst="rect">
                <a:avLst/>
              </a:prstGeom>
              <a:solidFill>
                <a:srgbClr val="289F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0" name="Rectangle 9"/>
              <p:cNvSpPr/>
              <p:nvPr/>
            </p:nvSpPr>
            <p:spPr bwMode="auto">
              <a:xfrm>
                <a:off x="3796684" y="2025776"/>
                <a:ext cx="101496" cy="396507"/>
              </a:xfrm>
              <a:prstGeom prst="rect">
                <a:avLst/>
              </a:prstGeom>
              <a:solidFill>
                <a:srgbClr val="19396C"/>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1" name="Rectangle 10"/>
              <p:cNvSpPr/>
              <p:nvPr/>
            </p:nvSpPr>
            <p:spPr bwMode="auto">
              <a:xfrm>
                <a:off x="6158565" y="2025775"/>
                <a:ext cx="101496" cy="396507"/>
              </a:xfrm>
              <a:prstGeom prst="rect">
                <a:avLst/>
              </a:prstGeom>
              <a:solidFill>
                <a:srgbClr val="19396C"/>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grpSp>
        <p:sp>
          <p:nvSpPr>
            <p:cNvPr id="6" name="TextBox 5"/>
            <p:cNvSpPr txBox="1"/>
            <p:nvPr/>
          </p:nvSpPr>
          <p:spPr>
            <a:xfrm>
              <a:off x="2844907" y="1899062"/>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2</a:t>
              </a:r>
            </a:p>
          </p:txBody>
        </p:sp>
        <p:sp>
          <p:nvSpPr>
            <p:cNvPr id="7" name="TextBox 6"/>
            <p:cNvSpPr txBox="1"/>
            <p:nvPr/>
          </p:nvSpPr>
          <p:spPr>
            <a:xfrm>
              <a:off x="8635710" y="1908406"/>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6</a:t>
              </a:r>
            </a:p>
          </p:txBody>
        </p:sp>
      </p:grpSp>
      <p:grpSp>
        <p:nvGrpSpPr>
          <p:cNvPr id="12" name="Group 11"/>
          <p:cNvGrpSpPr/>
          <p:nvPr/>
        </p:nvGrpSpPr>
        <p:grpSpPr>
          <a:xfrm>
            <a:off x="3072857" y="2633142"/>
            <a:ext cx="6384569" cy="523220"/>
            <a:chOff x="2749907" y="2979983"/>
            <a:chExt cx="6384569" cy="523220"/>
          </a:xfrm>
        </p:grpSpPr>
        <p:grpSp>
          <p:nvGrpSpPr>
            <p:cNvPr id="13" name="Group 12"/>
            <p:cNvGrpSpPr/>
            <p:nvPr/>
          </p:nvGrpSpPr>
          <p:grpSpPr>
            <a:xfrm>
              <a:off x="3445169" y="3168356"/>
              <a:ext cx="4992624" cy="186277"/>
              <a:chOff x="2274474" y="1232678"/>
              <a:chExt cx="4992624" cy="186277"/>
            </a:xfrm>
          </p:grpSpPr>
          <p:sp>
            <p:nvSpPr>
              <p:cNvPr id="18" name="Rectangle 17"/>
              <p:cNvSpPr/>
              <p:nvPr/>
            </p:nvSpPr>
            <p:spPr bwMode="auto">
              <a:xfrm>
                <a:off x="2274474" y="1232679"/>
                <a:ext cx="4992624" cy="186276"/>
              </a:xfrm>
              <a:prstGeom prst="rect">
                <a:avLst/>
              </a:prstGeom>
              <a:solidFill>
                <a:srgbClr val="9999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9" name="Rectangle 18"/>
              <p:cNvSpPr/>
              <p:nvPr/>
            </p:nvSpPr>
            <p:spPr bwMode="auto">
              <a:xfrm>
                <a:off x="5243742" y="1232678"/>
                <a:ext cx="1309531" cy="185046"/>
              </a:xfrm>
              <a:prstGeom prst="rect">
                <a:avLst/>
              </a:prstGeom>
              <a:solidFill>
                <a:srgbClr val="289F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grpSp>
        <p:sp>
          <p:nvSpPr>
            <p:cNvPr id="14" name="Rectangle 13"/>
            <p:cNvSpPr/>
            <p:nvPr/>
          </p:nvSpPr>
          <p:spPr bwMode="auto">
            <a:xfrm>
              <a:off x="6363689" y="3062625"/>
              <a:ext cx="101496" cy="396507"/>
            </a:xfrm>
            <a:prstGeom prst="rect">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5" name="Rectangle 14"/>
            <p:cNvSpPr/>
            <p:nvPr/>
          </p:nvSpPr>
          <p:spPr bwMode="auto">
            <a:xfrm>
              <a:off x="7696600" y="3062624"/>
              <a:ext cx="101496" cy="396507"/>
            </a:xfrm>
            <a:prstGeom prst="rect">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6" name="TextBox 15"/>
            <p:cNvSpPr txBox="1"/>
            <p:nvPr/>
          </p:nvSpPr>
          <p:spPr>
            <a:xfrm>
              <a:off x="2749907" y="2979983"/>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60</a:t>
              </a:r>
            </a:p>
          </p:txBody>
        </p:sp>
        <p:sp>
          <p:nvSpPr>
            <p:cNvPr id="17" name="TextBox 16"/>
            <p:cNvSpPr txBox="1"/>
            <p:nvPr/>
          </p:nvSpPr>
          <p:spPr>
            <a:xfrm>
              <a:off x="8540710" y="2979983"/>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80</a:t>
              </a:r>
            </a:p>
          </p:txBody>
        </p:sp>
      </p:grpSp>
      <p:sp>
        <p:nvSpPr>
          <p:cNvPr id="20" name="TextBox 19"/>
          <p:cNvSpPr txBox="1"/>
          <p:nvPr/>
        </p:nvSpPr>
        <p:spPr>
          <a:xfrm>
            <a:off x="412606" y="1552220"/>
            <a:ext cx="2557110" cy="523220"/>
          </a:xfrm>
          <a:prstGeom prst="rect">
            <a:avLst/>
          </a:prstGeom>
          <a:noFill/>
        </p:spPr>
        <p:txBody>
          <a:bodyPr wrap="none" rtlCol="0">
            <a:spAutoFit/>
          </a:bodyPr>
          <a:lstStyle/>
          <a:p>
            <a:r>
              <a:rPr lang="en-US" sz="2800" dirty="0">
                <a:solidFill>
                  <a:schemeClr val="bg1"/>
                </a:solidFill>
              </a:rPr>
              <a:t>Instance Count</a:t>
            </a:r>
          </a:p>
        </p:txBody>
      </p:sp>
      <p:sp>
        <p:nvSpPr>
          <p:cNvPr id="21" name="TextBox 20"/>
          <p:cNvSpPr txBox="1"/>
          <p:nvPr/>
        </p:nvSpPr>
        <p:spPr>
          <a:xfrm>
            <a:off x="3270069" y="3714063"/>
            <a:ext cx="5651863" cy="2246769"/>
          </a:xfrm>
          <a:prstGeom prst="rect">
            <a:avLst/>
          </a:prstGeom>
          <a:noFill/>
        </p:spPr>
        <p:txBody>
          <a:bodyPr wrap="square" numCol="2" rtlCol="0">
            <a:spAutoFit/>
          </a:bodyPr>
          <a:lstStyle/>
          <a:p>
            <a:r>
              <a:rPr lang="en-US" sz="2800" dirty="0" smtClean="0"/>
              <a:t>CPU Percentage</a:t>
            </a:r>
          </a:p>
          <a:p>
            <a:r>
              <a:rPr lang="en-US" sz="2800" dirty="0" smtClean="0"/>
              <a:t>Memory Percentage</a:t>
            </a:r>
          </a:p>
          <a:p>
            <a:r>
              <a:rPr lang="en-US" sz="2800" dirty="0" smtClean="0"/>
              <a:t>Disk Queue Length</a:t>
            </a:r>
          </a:p>
          <a:p>
            <a:r>
              <a:rPr lang="en-US" sz="2800" dirty="0" smtClean="0"/>
              <a:t>HTTP Queue Length</a:t>
            </a:r>
          </a:p>
          <a:p>
            <a:r>
              <a:rPr lang="en-US" sz="2800" dirty="0" smtClean="0"/>
              <a:t>Data In</a:t>
            </a:r>
          </a:p>
          <a:p>
            <a:r>
              <a:rPr lang="en-US" sz="2800" dirty="0" smtClean="0"/>
              <a:t>Data Out </a:t>
            </a:r>
            <a:endParaRPr lang="en-US" sz="2800" dirty="0"/>
          </a:p>
        </p:txBody>
      </p:sp>
      <p:sp>
        <p:nvSpPr>
          <p:cNvPr id="22" name="TextBox 21"/>
          <p:cNvSpPr txBox="1"/>
          <p:nvPr/>
        </p:nvSpPr>
        <p:spPr>
          <a:xfrm>
            <a:off x="9560343" y="2633142"/>
            <a:ext cx="1357616" cy="523220"/>
          </a:xfrm>
          <a:prstGeom prst="rect">
            <a:avLst/>
          </a:prstGeom>
          <a:noFill/>
        </p:spPr>
        <p:txBody>
          <a:bodyPr wrap="none" rtlCol="0">
            <a:spAutoFit/>
          </a:bodyPr>
          <a:lstStyle/>
          <a:p>
            <a:r>
              <a:rPr lang="en-US" sz="2800" dirty="0">
                <a:solidFill>
                  <a:schemeClr val="bg1"/>
                </a:solidFill>
              </a:rPr>
              <a:t>Percent</a:t>
            </a:r>
          </a:p>
        </p:txBody>
      </p:sp>
      <p:sp>
        <p:nvSpPr>
          <p:cNvPr id="23" name="TextBox 22"/>
          <p:cNvSpPr txBox="1"/>
          <p:nvPr/>
        </p:nvSpPr>
        <p:spPr>
          <a:xfrm>
            <a:off x="9560343" y="1561565"/>
            <a:ext cx="1649811" cy="523220"/>
          </a:xfrm>
          <a:prstGeom prst="rect">
            <a:avLst/>
          </a:prstGeom>
          <a:noFill/>
        </p:spPr>
        <p:txBody>
          <a:bodyPr wrap="none" rtlCol="0">
            <a:spAutoFit/>
          </a:bodyPr>
          <a:lstStyle/>
          <a:p>
            <a:r>
              <a:rPr lang="en-US" sz="2800" dirty="0">
                <a:solidFill>
                  <a:schemeClr val="bg1"/>
                </a:solidFill>
              </a:rPr>
              <a:t>Instances</a:t>
            </a:r>
          </a:p>
        </p:txBody>
      </p:sp>
      <p:sp>
        <p:nvSpPr>
          <p:cNvPr id="24" name="TextBox 23"/>
          <p:cNvSpPr txBox="1"/>
          <p:nvPr/>
        </p:nvSpPr>
        <p:spPr>
          <a:xfrm>
            <a:off x="1559273" y="2589070"/>
            <a:ext cx="1410964" cy="523220"/>
          </a:xfrm>
          <a:prstGeom prst="rect">
            <a:avLst/>
          </a:prstGeom>
          <a:noFill/>
        </p:spPr>
        <p:txBody>
          <a:bodyPr wrap="none" rtlCol="0">
            <a:spAutoFit/>
          </a:bodyPr>
          <a:lstStyle/>
          <a:p>
            <a:r>
              <a:rPr lang="en-US" sz="2800" dirty="0" smtClean="0">
                <a:solidFill>
                  <a:schemeClr val="bg1"/>
                </a:solidFill>
              </a:rPr>
              <a:t>[Metric]</a:t>
            </a:r>
            <a:endParaRPr lang="en-US" sz="2800" dirty="0">
              <a:solidFill>
                <a:schemeClr val="bg1"/>
              </a:solidFill>
            </a:endParaRPr>
          </a:p>
        </p:txBody>
      </p:sp>
      <p:sp>
        <p:nvSpPr>
          <p:cNvPr id="25" name="Title 2"/>
          <p:cNvSpPr txBox="1">
            <a:spLocks/>
          </p:cNvSpPr>
          <p:nvPr/>
        </p:nvSpPr>
        <p:spPr>
          <a:xfrm>
            <a:off x="0" y="367231"/>
            <a:ext cx="11640620" cy="533400"/>
          </a:xfrm>
          <a:prstGeom prst="rect">
            <a:avLst/>
          </a:prstGeom>
        </p:spPr>
        <p:txBody>
          <a:bodyPr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4000" dirty="0" smtClean="0"/>
              <a:t>Auto-Scaling (Metrics)</a:t>
            </a:r>
            <a:endParaRPr lang="en-US" sz="4000" dirty="0"/>
          </a:p>
        </p:txBody>
      </p:sp>
    </p:spTree>
    <p:extLst>
      <p:ext uri="{BB962C8B-B14F-4D97-AF65-F5344CB8AC3E}">
        <p14:creationId xmlns:p14="http://schemas.microsoft.com/office/powerpoint/2010/main" val="355575105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540111" y="1587734"/>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8"/>
            <a:stretch>
              <a:fillRect/>
            </a:stretch>
          </p:blipFill>
          <p:spPr>
            <a:xfrm>
              <a:off x="768089" y="-1605208"/>
              <a:ext cx="3768750" cy="5613751"/>
            </a:xfrm>
            <a:prstGeom prst="rect">
              <a:avLst/>
            </a:prstGeom>
          </p:spPr>
        </p:pic>
        <p:pic>
          <p:nvPicPr>
            <p:cNvPr id="14" name="Picture 13"/>
            <p:cNvPicPr>
              <a:picLocks noChangeAspect="1"/>
            </p:cNvPicPr>
            <p:nvPr/>
          </p:nvPicPr>
          <p:blipFill>
            <a:blip r:embed="rId9"/>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1"/>
          <a:stretch>
            <a:fillRect/>
          </a:stretch>
        </p:blipFill>
        <p:spPr>
          <a:xfrm>
            <a:off x="1" y="3743009"/>
            <a:ext cx="4822369" cy="3124661"/>
          </a:xfrm>
          <a:prstGeom prst="rect">
            <a:avLst/>
          </a:prstGeom>
        </p:spPr>
      </p:pic>
      <p:pic>
        <p:nvPicPr>
          <p:cNvPr id="22" name="Picture 21"/>
          <p:cNvPicPr>
            <a:picLocks noChangeAspect="1"/>
          </p:cNvPicPr>
          <p:nvPr/>
        </p:nvPicPr>
        <p:blipFill>
          <a:blip r:embed="rId12"/>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1657972"/>
            <a:ext cx="3600450" cy="1323439"/>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r>
              <a:rPr lang="en-US" sz="4000" dirty="0" smtClean="0">
                <a:solidFill>
                  <a:schemeClr val="bg1"/>
                </a:solidFill>
                <a:latin typeface="Segoe UI Light" panose="020B0502040204020203" pitchFamily="34" charset="0"/>
                <a:cs typeface="Segoe UI Light" panose="020B0502040204020203" pitchFamily="34" charset="0"/>
              </a:rPr>
              <a:t> </a:t>
            </a:r>
          </a:p>
          <a:p>
            <a:r>
              <a:rPr lang="en-US" sz="4000" dirty="0" smtClean="0">
                <a:solidFill>
                  <a:schemeClr val="bg1"/>
                </a:solidFill>
                <a:latin typeface="Segoe UI Light" panose="020B0502040204020203" pitchFamily="34" charset="0"/>
                <a:cs typeface="Segoe UI Light" panose="020B0502040204020203" pitchFamily="34" charset="0"/>
              </a:rPr>
              <a:t>Rule</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5"/>
          <a:stretch>
            <a:fillRect/>
          </a:stretch>
        </p:blipFill>
        <p:spPr>
          <a:xfrm>
            <a:off x="215340" y="3302216"/>
            <a:ext cx="2092500" cy="2340000"/>
          </a:xfrm>
          <a:prstGeom prst="rect">
            <a:avLst/>
          </a:prstGeom>
        </p:spPr>
      </p:pic>
      <p:pic>
        <p:nvPicPr>
          <p:cNvPr id="28" name="Picture 27"/>
          <p:cNvPicPr>
            <a:picLocks noChangeAspect="1"/>
          </p:cNvPicPr>
          <p:nvPr/>
        </p:nvPicPr>
        <p:blipFill>
          <a:blip r:embed="rId13"/>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6"/>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3"/>
            <a:stretch>
              <a:fillRect/>
            </a:stretch>
          </p:blipFill>
          <p:spPr>
            <a:xfrm>
              <a:off x="9827324" y="-40038"/>
              <a:ext cx="934789" cy="1104751"/>
            </a:xfrm>
            <a:prstGeom prst="rect">
              <a:avLst/>
            </a:prstGeom>
          </p:spPr>
        </p:pic>
        <p:pic>
          <p:nvPicPr>
            <p:cNvPr id="40" name="Picture 39"/>
            <p:cNvPicPr>
              <a:picLocks noChangeAspect="1"/>
            </p:cNvPicPr>
            <p:nvPr/>
          </p:nvPicPr>
          <p:blipFill>
            <a:blip r:embed="rId17"/>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cxnSp>
        <p:nvCxnSpPr>
          <p:cNvPr id="84" name="Straight Connector 83"/>
          <p:cNvCxnSpPr/>
          <p:nvPr/>
        </p:nvCxnSpPr>
        <p:spPr>
          <a:xfrm>
            <a:off x="4279787" y="6221991"/>
            <a:ext cx="108007" cy="273996"/>
          </a:xfrm>
          <a:prstGeom prst="line">
            <a:avLst/>
          </a:prstGeom>
          <a:ln w="38100">
            <a:solidFill>
              <a:schemeClr val="bg1">
                <a:alpha val="95000"/>
              </a:schemeClr>
            </a:solidFill>
            <a:round/>
            <a:headEnd type="triangle"/>
            <a:tailEnd type="none"/>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3435537" y="5836562"/>
            <a:ext cx="1350459" cy="1100180"/>
            <a:chOff x="4846638" y="2360815"/>
            <a:chExt cx="1350459" cy="1100180"/>
          </a:xfrm>
        </p:grpSpPr>
        <p:sp>
          <p:nvSpPr>
            <p:cNvPr id="87" name="Block Arc 86"/>
            <p:cNvSpPr>
              <a:spLocks noChangeAspect="1"/>
            </p:cNvSpPr>
            <p:nvPr/>
          </p:nvSpPr>
          <p:spPr bwMode="auto">
            <a:xfrm rot="19795492">
              <a:off x="5347267" y="2619129"/>
              <a:ext cx="849830" cy="841866"/>
            </a:xfrm>
            <a:prstGeom prst="blockArc">
              <a:avLst>
                <a:gd name="adj1" fmla="val 12612023"/>
                <a:gd name="adj2" fmla="val 1829396"/>
                <a:gd name="adj3" fmla="val 784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8" name="TextBox 87"/>
            <p:cNvSpPr txBox="1"/>
            <p:nvPr/>
          </p:nvSpPr>
          <p:spPr>
            <a:xfrm>
              <a:off x="4846638" y="2360815"/>
              <a:ext cx="914353"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solidFill>
                    <a:schemeClr val="bg1"/>
                  </a:solidFill>
                </a:rPr>
                <a:t>CPU: 40%</a:t>
              </a:r>
            </a:p>
          </p:txBody>
        </p:sp>
      </p:grpSp>
    </p:spTree>
    <p:extLst>
      <p:ext uri="{BB962C8B-B14F-4D97-AF65-F5344CB8AC3E}">
        <p14:creationId xmlns:p14="http://schemas.microsoft.com/office/powerpoint/2010/main" val="3615549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Web App creation</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Language Support</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Deployment</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Source Control Integration</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Scale</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Web Jobs</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Site Slots</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Traffic Manager</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Backup</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Hybrid Connections</a:t>
            </a:r>
          </a:p>
          <a:p>
            <a:pPr marL="571500" indent="-571500">
              <a:buFont typeface="Wingdings" panose="05000000000000000000" pitchFamily="2" charset="2"/>
              <a:buChar char="à"/>
            </a:pPr>
            <a:r>
              <a:rPr lang="en-US" sz="4000" dirty="0" err="1" smtClean="0">
                <a:solidFill>
                  <a:schemeClr val="bg1"/>
                </a:solidFill>
                <a:latin typeface="+mj-lt"/>
                <a:sym typeface="Wingdings" panose="05000000000000000000" pitchFamily="2" charset="2"/>
              </a:rPr>
              <a:t>Redis</a:t>
            </a:r>
            <a:r>
              <a:rPr lang="en-US" sz="4000" dirty="0" smtClean="0">
                <a:solidFill>
                  <a:schemeClr val="bg1"/>
                </a:solidFill>
                <a:latin typeface="+mj-lt"/>
                <a:sym typeface="Wingdings" panose="05000000000000000000" pitchFamily="2" charset="2"/>
              </a:rPr>
              <a:t> Cache</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a:stretch>
            <a:fillRect/>
          </a:stretch>
        </p:blipFill>
        <p:spPr>
          <a:xfrm>
            <a:off x="1908380" y="4146760"/>
            <a:ext cx="2172796" cy="1400076"/>
          </a:xfrm>
          <a:prstGeom prst="rect">
            <a:avLst/>
          </a:prstGeom>
        </p:spPr>
      </p:pic>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535371" y="1584506"/>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pic>
        <p:nvPicPr>
          <p:cNvPr id="16" name="Picture 15"/>
          <p:cNvPicPr>
            <a:picLocks noChangeAspect="1"/>
          </p:cNvPicPr>
          <p:nvPr/>
        </p:nvPicPr>
        <p:blipFill>
          <a:blip r:embed="rId8"/>
          <a:stretch>
            <a:fillRect/>
          </a:stretch>
        </p:blipFill>
        <p:spPr>
          <a:xfrm>
            <a:off x="10156137" y="2523955"/>
            <a:ext cx="1468487" cy="948588"/>
          </a:xfrm>
          <a:prstGeom prst="rect">
            <a:avLst/>
          </a:prstGeom>
        </p:spPr>
      </p:pic>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2" name="Picture 21"/>
          <p:cNvPicPr>
            <a:picLocks noChangeAspect="1"/>
          </p:cNvPicPr>
          <p:nvPr/>
        </p:nvPicPr>
        <p:blipFill>
          <a:blip r:embed="rId10"/>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3"/>
          <a:stretch>
            <a:fillRect/>
          </a:stretch>
        </p:blipFill>
        <p:spPr>
          <a:xfrm>
            <a:off x="215340" y="3302216"/>
            <a:ext cx="2092500" cy="2340000"/>
          </a:xfrm>
          <a:prstGeom prst="rect">
            <a:avLst/>
          </a:prstGeom>
        </p:spPr>
      </p:pic>
      <p:pic>
        <p:nvPicPr>
          <p:cNvPr id="28" name="Picture 27"/>
          <p:cNvPicPr>
            <a:picLocks noChangeAspect="1"/>
          </p:cNvPicPr>
          <p:nvPr/>
        </p:nvPicPr>
        <p:blipFill>
          <a:blip r:embed="rId11"/>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4"/>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5"/>
            <a:stretch>
              <a:fillRect/>
            </a:stretch>
          </p:blipFill>
          <p:spPr>
            <a:xfrm>
              <a:off x="768089" y="-1605208"/>
              <a:ext cx="3768750" cy="5613751"/>
            </a:xfrm>
            <a:prstGeom prst="rect">
              <a:avLst/>
            </a:prstGeom>
          </p:spPr>
        </p:pic>
        <p:pic>
          <p:nvPicPr>
            <p:cNvPr id="43" name="Picture 42"/>
            <p:cNvPicPr>
              <a:picLocks noChangeAspect="1"/>
            </p:cNvPicPr>
            <p:nvPr/>
          </p:nvPicPr>
          <p:blipFill>
            <a:blip r:embed="rId16"/>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5"/>
            <a:stretch>
              <a:fillRect/>
            </a:stretch>
          </p:blipFill>
          <p:spPr>
            <a:xfrm>
              <a:off x="768089" y="-1605208"/>
              <a:ext cx="3768750" cy="5613751"/>
            </a:xfrm>
            <a:prstGeom prst="rect">
              <a:avLst/>
            </a:prstGeom>
          </p:spPr>
        </p:pic>
        <p:pic>
          <p:nvPicPr>
            <p:cNvPr id="49" name="Picture 48"/>
            <p:cNvPicPr>
              <a:picLocks noChangeAspect="1"/>
            </p:cNvPicPr>
            <p:nvPr/>
          </p:nvPicPr>
          <p:blipFill>
            <a:blip r:embed="rId16"/>
            <a:stretch>
              <a:fillRect/>
            </a:stretch>
          </p:blipFill>
          <p:spPr>
            <a:xfrm>
              <a:off x="1755198" y="534480"/>
              <a:ext cx="1361250" cy="1800000"/>
            </a:xfrm>
            <a:prstGeom prst="rect">
              <a:avLst/>
            </a:prstGeom>
          </p:spPr>
        </p:pic>
      </p:grpSp>
      <p:sp>
        <p:nvSpPr>
          <p:cNvPr id="39" name="TextBox 38"/>
          <p:cNvSpPr txBox="1"/>
          <p:nvPr/>
        </p:nvSpPr>
        <p:spPr>
          <a:xfrm>
            <a:off x="581025" y="1657972"/>
            <a:ext cx="3600450" cy="1323439"/>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smtClean="0">
              <a:solidFill>
                <a:schemeClr val="bg1"/>
              </a:solidFill>
              <a:latin typeface="Segoe UI Light" panose="020B0502040204020203" pitchFamily="34" charset="0"/>
              <a:cs typeface="Segoe UI Light" panose="020B0502040204020203" pitchFamily="34" charset="0"/>
            </a:endParaRPr>
          </a:p>
          <a:p>
            <a:r>
              <a:rPr lang="en-US" sz="4000" dirty="0" smtClean="0">
                <a:solidFill>
                  <a:schemeClr val="bg1"/>
                </a:solidFill>
                <a:latin typeface="Segoe UI Light" panose="020B0502040204020203" pitchFamily="34" charset="0"/>
                <a:cs typeface="Segoe UI Light" panose="020B0502040204020203" pitchFamily="34" charset="0"/>
              </a:rPr>
              <a:t>Rule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1"/>
            <a:stretch>
              <a:fillRect/>
            </a:stretch>
          </p:blipFill>
          <p:spPr>
            <a:xfrm>
              <a:off x="9827324" y="-40038"/>
              <a:ext cx="934789" cy="1104751"/>
            </a:xfrm>
            <a:prstGeom prst="rect">
              <a:avLst/>
            </a:prstGeom>
          </p:spPr>
        </p:pic>
        <p:pic>
          <p:nvPicPr>
            <p:cNvPr id="44" name="Picture 43"/>
            <p:cNvPicPr>
              <a:picLocks noChangeAspect="1"/>
            </p:cNvPicPr>
            <p:nvPr/>
          </p:nvPicPr>
          <p:blipFill>
            <a:blip r:embed="rId17"/>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cxnSp>
        <p:nvCxnSpPr>
          <p:cNvPr id="46" name="Straight Connector 45"/>
          <p:cNvCxnSpPr/>
          <p:nvPr/>
        </p:nvCxnSpPr>
        <p:spPr>
          <a:xfrm>
            <a:off x="4276147" y="6227868"/>
            <a:ext cx="108007" cy="273996"/>
          </a:xfrm>
          <a:prstGeom prst="line">
            <a:avLst/>
          </a:prstGeom>
          <a:ln w="38100">
            <a:solidFill>
              <a:schemeClr val="bg1">
                <a:alpha val="95000"/>
              </a:schemeClr>
            </a:solidFill>
            <a:roun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cxnSpLocks noChangeAspect="1"/>
          </p:cNvCxnSpPr>
          <p:nvPr/>
        </p:nvCxnSpPr>
        <p:spPr>
          <a:xfrm rot="2400000">
            <a:off x="4345478" y="6235925"/>
            <a:ext cx="105539" cy="267735"/>
          </a:xfrm>
          <a:prstGeom prst="line">
            <a:avLst/>
          </a:prstGeom>
          <a:ln w="38100">
            <a:solidFill>
              <a:schemeClr val="bg1">
                <a:alpha val="95000"/>
              </a:schemeClr>
            </a:solidFill>
            <a:round/>
            <a:headEnd type="triangle"/>
            <a:tailEnd type="none"/>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3430198" y="5839925"/>
            <a:ext cx="1350459" cy="1100180"/>
            <a:chOff x="4846638" y="2360815"/>
            <a:chExt cx="1350459" cy="1100180"/>
          </a:xfrm>
        </p:grpSpPr>
        <p:sp>
          <p:nvSpPr>
            <p:cNvPr id="64" name="Block Arc 63"/>
            <p:cNvSpPr>
              <a:spLocks noChangeAspect="1"/>
            </p:cNvSpPr>
            <p:nvPr/>
          </p:nvSpPr>
          <p:spPr bwMode="auto">
            <a:xfrm rot="19795492">
              <a:off x="5347267" y="2619129"/>
              <a:ext cx="849830" cy="841866"/>
            </a:xfrm>
            <a:prstGeom prst="blockArc">
              <a:avLst>
                <a:gd name="adj1" fmla="val 12612023"/>
                <a:gd name="adj2" fmla="val 1829396"/>
                <a:gd name="adj3" fmla="val 784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5" name="TextBox 64"/>
            <p:cNvSpPr txBox="1"/>
            <p:nvPr/>
          </p:nvSpPr>
          <p:spPr>
            <a:xfrm>
              <a:off x="4846638" y="2360815"/>
              <a:ext cx="914353"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solidFill>
                    <a:schemeClr val="bg1"/>
                  </a:solidFill>
                </a:rPr>
                <a:t>CPU: 40%</a:t>
              </a:r>
            </a:p>
          </p:txBody>
        </p:sp>
      </p:grpSp>
      <p:grpSp>
        <p:nvGrpSpPr>
          <p:cNvPr id="66" name="Group 65"/>
          <p:cNvGrpSpPr/>
          <p:nvPr/>
        </p:nvGrpSpPr>
        <p:grpSpPr>
          <a:xfrm>
            <a:off x="3929852" y="5989235"/>
            <a:ext cx="1853318" cy="951474"/>
            <a:chOff x="7286599" y="2938419"/>
            <a:chExt cx="1853318" cy="951474"/>
          </a:xfrm>
        </p:grpSpPr>
        <p:grpSp>
          <p:nvGrpSpPr>
            <p:cNvPr id="67" name="Group 66"/>
            <p:cNvGrpSpPr/>
            <p:nvPr/>
          </p:nvGrpSpPr>
          <p:grpSpPr>
            <a:xfrm>
              <a:off x="7286599" y="3040063"/>
              <a:ext cx="849830" cy="849830"/>
              <a:chOff x="4877868" y="2083575"/>
              <a:chExt cx="849830" cy="849830"/>
            </a:xfrm>
          </p:grpSpPr>
          <p:grpSp>
            <p:nvGrpSpPr>
              <p:cNvPr id="69" name="Group 68"/>
              <p:cNvGrpSpPr/>
              <p:nvPr/>
            </p:nvGrpSpPr>
            <p:grpSpPr>
              <a:xfrm>
                <a:off x="4877868" y="2083575"/>
                <a:ext cx="849830" cy="849830"/>
                <a:chOff x="4542376" y="2084636"/>
                <a:chExt cx="849830" cy="849830"/>
              </a:xfrm>
            </p:grpSpPr>
            <p:sp>
              <p:nvSpPr>
                <p:cNvPr id="71" name="Block Arc 70"/>
                <p:cNvSpPr>
                  <a:spLocks noChangeAspect="1"/>
                </p:cNvSpPr>
                <p:nvPr/>
              </p:nvSpPr>
              <p:spPr bwMode="auto">
                <a:xfrm rot="19795492">
                  <a:off x="4542376" y="2089667"/>
                  <a:ext cx="849830" cy="841866"/>
                </a:xfrm>
                <a:prstGeom prst="blockArc">
                  <a:avLst>
                    <a:gd name="adj1" fmla="val 12612023"/>
                    <a:gd name="adj2" fmla="val 1829396"/>
                    <a:gd name="adj3" fmla="val 784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2" name="Block Arc 71"/>
                <p:cNvSpPr>
                  <a:spLocks noChangeAspect="1"/>
                </p:cNvSpPr>
                <p:nvPr/>
              </p:nvSpPr>
              <p:spPr bwMode="auto">
                <a:xfrm rot="18816704">
                  <a:off x="4542376" y="2088618"/>
                  <a:ext cx="849830" cy="841866"/>
                </a:xfrm>
                <a:prstGeom prst="blockArc">
                  <a:avLst>
                    <a:gd name="adj1" fmla="val 13550593"/>
                    <a:gd name="adj2" fmla="val 1829396"/>
                    <a:gd name="adj3" fmla="val 7842"/>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3" name="Block Arc 72"/>
                <p:cNvSpPr>
                  <a:spLocks noChangeAspect="1"/>
                </p:cNvSpPr>
                <p:nvPr/>
              </p:nvSpPr>
              <p:spPr bwMode="auto">
                <a:xfrm rot="16200000">
                  <a:off x="4542376" y="2088618"/>
                  <a:ext cx="849830" cy="841866"/>
                </a:xfrm>
                <a:prstGeom prst="blockArc">
                  <a:avLst>
                    <a:gd name="adj1" fmla="val 16174409"/>
                    <a:gd name="adj2" fmla="val 1829396"/>
                    <a:gd name="adj3" fmla="val 784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cxnSp>
            <p:nvCxnSpPr>
              <p:cNvPr id="70" name="Straight Connector 69"/>
              <p:cNvCxnSpPr/>
              <p:nvPr/>
            </p:nvCxnSpPr>
            <p:spPr>
              <a:xfrm flipH="1">
                <a:off x="5289233" y="2274871"/>
                <a:ext cx="223520" cy="225935"/>
              </a:xfrm>
              <a:prstGeom prst="line">
                <a:avLst/>
              </a:prstGeom>
              <a:ln w="38100">
                <a:solidFill>
                  <a:schemeClr val="bg1">
                    <a:alpha val="95000"/>
                  </a:schemeClr>
                </a:solidFill>
                <a:round/>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68" name="TextBox 67"/>
            <p:cNvSpPr txBox="1"/>
            <p:nvPr/>
          </p:nvSpPr>
          <p:spPr>
            <a:xfrm>
              <a:off x="7932214" y="2938419"/>
              <a:ext cx="1207703"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solidFill>
                    <a:schemeClr val="bg1"/>
                  </a:solidFill>
                </a:rPr>
                <a:t>CPU: 70%-90%</a:t>
              </a:r>
            </a:p>
          </p:txBody>
        </p:sp>
      </p:grpSp>
      <p:grpSp>
        <p:nvGrpSpPr>
          <p:cNvPr id="74" name="Group 73"/>
          <p:cNvGrpSpPr/>
          <p:nvPr/>
        </p:nvGrpSpPr>
        <p:grpSpPr>
          <a:xfrm>
            <a:off x="5929959" y="5987993"/>
            <a:ext cx="512056" cy="571793"/>
            <a:chOff x="6091899" y="1857426"/>
            <a:chExt cx="841866" cy="940079"/>
          </a:xfrm>
        </p:grpSpPr>
        <p:sp>
          <p:nvSpPr>
            <p:cNvPr id="75" name="Block Arc 74"/>
            <p:cNvSpPr>
              <a:spLocks noChangeAspect="1"/>
            </p:cNvSpPr>
            <p:nvPr/>
          </p:nvSpPr>
          <p:spPr bwMode="auto">
            <a:xfrm rot="14405664">
              <a:off x="6087917" y="1951657"/>
              <a:ext cx="849830" cy="841866"/>
            </a:xfrm>
            <a:prstGeom prst="blockArc">
              <a:avLst>
                <a:gd name="adj1" fmla="val 1737425"/>
                <a:gd name="adj2" fmla="val 1626486"/>
                <a:gd name="adj3" fmla="val 980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6" name="Rectangle 75"/>
            <p:cNvSpPr/>
            <p:nvPr/>
          </p:nvSpPr>
          <p:spPr bwMode="auto">
            <a:xfrm>
              <a:off x="6370297" y="1857426"/>
              <a:ext cx="278892" cy="1325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77" name="Straight Connector 76"/>
            <p:cNvCxnSpPr/>
            <p:nvPr/>
          </p:nvCxnSpPr>
          <p:spPr>
            <a:xfrm>
              <a:off x="6109119" y="2376561"/>
              <a:ext cx="146842" cy="0"/>
            </a:xfrm>
            <a:prstGeom prst="line">
              <a:avLst/>
            </a:prstGeom>
            <a:ln w="38100">
              <a:solidFill>
                <a:schemeClr val="bg1">
                  <a:alpha val="95000"/>
                </a:schemeClr>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6512918" y="1990014"/>
              <a:ext cx="0" cy="114431"/>
            </a:xfrm>
            <a:prstGeom prst="line">
              <a:avLst/>
            </a:prstGeom>
            <a:ln w="38100">
              <a:solidFill>
                <a:schemeClr val="bg1">
                  <a:alpha val="95000"/>
                </a:schemeClr>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flipV="1">
              <a:off x="6512362" y="2636673"/>
              <a:ext cx="556" cy="139683"/>
            </a:xfrm>
            <a:prstGeom prst="line">
              <a:avLst/>
            </a:prstGeom>
            <a:ln w="38100">
              <a:solidFill>
                <a:schemeClr val="bg1">
                  <a:alpha val="95000"/>
                </a:schemeClr>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6764090" y="2378940"/>
              <a:ext cx="146842" cy="0"/>
            </a:xfrm>
            <a:prstGeom prst="line">
              <a:avLst/>
            </a:prstGeom>
            <a:ln w="38100">
              <a:solidFill>
                <a:schemeClr val="bg1">
                  <a:alpha val="95000"/>
                </a:schemeClr>
              </a:solidFill>
              <a:round/>
              <a:headEnd type="none"/>
              <a:tailEnd type="none"/>
            </a:ln>
          </p:spPr>
          <p:style>
            <a:lnRef idx="1">
              <a:schemeClr val="accent1"/>
            </a:lnRef>
            <a:fillRef idx="0">
              <a:schemeClr val="accent1"/>
            </a:fillRef>
            <a:effectRef idx="0">
              <a:schemeClr val="accent1"/>
            </a:effectRef>
            <a:fontRef idx="minor">
              <a:schemeClr val="tx1"/>
            </a:fontRef>
          </p:style>
        </p:cxnSp>
        <p:sp>
          <p:nvSpPr>
            <p:cNvPr id="81" name="Oval 80"/>
            <p:cNvSpPr>
              <a:spLocks noChangeAspect="1"/>
            </p:cNvSpPr>
            <p:nvPr/>
          </p:nvSpPr>
          <p:spPr bwMode="auto">
            <a:xfrm>
              <a:off x="6456538" y="2314311"/>
              <a:ext cx="117998" cy="11655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83" name="Block Arc 82"/>
          <p:cNvSpPr>
            <a:spLocks noChangeAspect="1"/>
          </p:cNvSpPr>
          <p:nvPr/>
        </p:nvSpPr>
        <p:spPr bwMode="auto">
          <a:xfrm rot="15787128">
            <a:off x="6061143" y="6140417"/>
            <a:ext cx="294810" cy="292047"/>
          </a:xfrm>
          <a:prstGeom prst="blockArc">
            <a:avLst>
              <a:gd name="adj1" fmla="val 337945"/>
              <a:gd name="adj2" fmla="val 1785558"/>
              <a:gd name="adj3" fmla="val 4840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5" name="Block Arc 84"/>
          <p:cNvSpPr>
            <a:spLocks noChangeAspect="1"/>
          </p:cNvSpPr>
          <p:nvPr/>
        </p:nvSpPr>
        <p:spPr bwMode="auto">
          <a:xfrm rot="17046963">
            <a:off x="6056065" y="6139669"/>
            <a:ext cx="297593" cy="294804"/>
          </a:xfrm>
          <a:prstGeom prst="blockArc">
            <a:avLst>
              <a:gd name="adj1" fmla="val 242385"/>
              <a:gd name="adj2" fmla="val 1785558"/>
              <a:gd name="adj3" fmla="val 4840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6" name="Block Arc 85"/>
          <p:cNvSpPr>
            <a:spLocks noChangeAspect="1"/>
          </p:cNvSpPr>
          <p:nvPr/>
        </p:nvSpPr>
        <p:spPr bwMode="auto">
          <a:xfrm rot="19865323">
            <a:off x="6042004" y="6152223"/>
            <a:ext cx="307882" cy="259904"/>
          </a:xfrm>
          <a:prstGeom prst="blockArc">
            <a:avLst>
              <a:gd name="adj1" fmla="val 20732902"/>
              <a:gd name="adj2" fmla="val 1785558"/>
              <a:gd name="adj3" fmla="val 4840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87" name="Group 86"/>
          <p:cNvGrpSpPr/>
          <p:nvPr/>
        </p:nvGrpSpPr>
        <p:grpSpPr>
          <a:xfrm>
            <a:off x="7777456" y="2422420"/>
            <a:ext cx="2712308" cy="4040125"/>
            <a:chOff x="768089" y="-1605208"/>
            <a:chExt cx="3768750" cy="5613751"/>
          </a:xfrm>
        </p:grpSpPr>
        <p:pic>
          <p:nvPicPr>
            <p:cNvPr id="88" name="Picture 87"/>
            <p:cNvPicPr>
              <a:picLocks noChangeAspect="1"/>
            </p:cNvPicPr>
            <p:nvPr/>
          </p:nvPicPr>
          <p:blipFill>
            <a:blip r:embed="rId15"/>
            <a:stretch>
              <a:fillRect/>
            </a:stretch>
          </p:blipFill>
          <p:spPr>
            <a:xfrm>
              <a:off x="768089" y="-1605208"/>
              <a:ext cx="3768750" cy="5613751"/>
            </a:xfrm>
            <a:prstGeom prst="rect">
              <a:avLst/>
            </a:prstGeom>
          </p:spPr>
        </p:pic>
        <p:pic>
          <p:nvPicPr>
            <p:cNvPr id="89" name="Picture 88"/>
            <p:cNvPicPr>
              <a:picLocks noChangeAspect="1"/>
            </p:cNvPicPr>
            <p:nvPr/>
          </p:nvPicPr>
          <p:blipFill>
            <a:blip r:embed="rId16"/>
            <a:stretch>
              <a:fillRect/>
            </a:stretch>
          </p:blipFill>
          <p:spPr>
            <a:xfrm>
              <a:off x="1755198" y="534480"/>
              <a:ext cx="1361250" cy="1800000"/>
            </a:xfrm>
            <a:prstGeom prst="rect">
              <a:avLst/>
            </a:prstGeom>
          </p:spPr>
        </p:pic>
      </p:grpSp>
      <p:sp>
        <p:nvSpPr>
          <p:cNvPr id="90" name="Block Arc 89"/>
          <p:cNvSpPr>
            <a:spLocks noChangeAspect="1"/>
          </p:cNvSpPr>
          <p:nvPr/>
        </p:nvSpPr>
        <p:spPr bwMode="auto">
          <a:xfrm rot="21292199">
            <a:off x="6025058" y="6169101"/>
            <a:ext cx="323794" cy="320759"/>
          </a:xfrm>
          <a:prstGeom prst="blockArc">
            <a:avLst>
              <a:gd name="adj1" fmla="val 337945"/>
              <a:gd name="adj2" fmla="val 1785558"/>
              <a:gd name="adj3" fmla="val 4840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1" name="Block Arc 90"/>
          <p:cNvSpPr>
            <a:spLocks noChangeAspect="1"/>
          </p:cNvSpPr>
          <p:nvPr/>
        </p:nvSpPr>
        <p:spPr bwMode="auto">
          <a:xfrm rot="1020381">
            <a:off x="6049904" y="6182078"/>
            <a:ext cx="297593" cy="294804"/>
          </a:xfrm>
          <a:prstGeom prst="blockArc">
            <a:avLst>
              <a:gd name="adj1" fmla="val 242385"/>
              <a:gd name="adj2" fmla="val 1785558"/>
              <a:gd name="adj3" fmla="val 4840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2" name="Block Arc 91"/>
          <p:cNvSpPr>
            <a:spLocks noChangeAspect="1"/>
          </p:cNvSpPr>
          <p:nvPr/>
        </p:nvSpPr>
        <p:spPr bwMode="auto">
          <a:xfrm rot="3643749">
            <a:off x="6045623" y="6189742"/>
            <a:ext cx="307882" cy="259904"/>
          </a:xfrm>
          <a:prstGeom prst="blockArc">
            <a:avLst>
              <a:gd name="adj1" fmla="val 20732902"/>
              <a:gd name="adj2" fmla="val 1785558"/>
              <a:gd name="adj3" fmla="val 4840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1" name="TextBox 100"/>
          <p:cNvSpPr txBox="1"/>
          <p:nvPr/>
        </p:nvSpPr>
        <p:spPr>
          <a:xfrm>
            <a:off x="6241153" y="5866101"/>
            <a:ext cx="863057"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solidFill>
                  <a:schemeClr val="bg1"/>
                </a:solidFill>
              </a:rPr>
              <a:t>Duration</a:t>
            </a:r>
          </a:p>
        </p:txBody>
      </p:sp>
      <p:sp>
        <p:nvSpPr>
          <p:cNvPr id="102" name="TextBox 101"/>
          <p:cNvSpPr txBox="1"/>
          <p:nvPr/>
        </p:nvSpPr>
        <p:spPr>
          <a:xfrm>
            <a:off x="6244058" y="6282175"/>
            <a:ext cx="981679"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solidFill>
                  <a:schemeClr val="bg1"/>
                </a:solidFill>
              </a:rPr>
              <a:t>Cool down</a:t>
            </a:r>
          </a:p>
        </p:txBody>
      </p:sp>
    </p:spTree>
    <p:extLst>
      <p:ext uri="{BB962C8B-B14F-4D97-AF65-F5344CB8AC3E}">
        <p14:creationId xmlns:p14="http://schemas.microsoft.com/office/powerpoint/2010/main" val="315823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10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500"/>
                                        <p:tgtEl>
                                          <p:spTgt spid="53"/>
                                        </p:tgtEl>
                                      </p:cBhvr>
                                    </p:animEffect>
                                  </p:childTnLst>
                                </p:cTn>
                              </p:par>
                              <p:par>
                                <p:cTn id="13" presetID="10" presetClass="exit" presetSubtype="0" fill="hold" nodeType="withEffect">
                                  <p:stCondLst>
                                    <p:cond delay="0"/>
                                  </p:stCondLst>
                                  <p:childTnLst>
                                    <p:animEffect transition="out" filter="fade">
                                      <p:cBhvr>
                                        <p:cTn id="14" dur="500"/>
                                        <p:tgtEl>
                                          <p:spTgt spid="46"/>
                                        </p:tgtEl>
                                      </p:cBhvr>
                                    </p:animEffect>
                                    <p:set>
                                      <p:cBhvr>
                                        <p:cTn id="15" dur="1" fill="hold">
                                          <p:stCondLst>
                                            <p:cond delay="499"/>
                                          </p:stCondLst>
                                        </p:cTn>
                                        <p:tgtEl>
                                          <p:spTgt spid="46"/>
                                        </p:tgtEl>
                                        <p:attrNameLst>
                                          <p:attrName>style.visibility</p:attrName>
                                        </p:attrNameLst>
                                      </p:cBhvr>
                                      <p:to>
                                        <p:strVal val="hidden"/>
                                      </p:to>
                                    </p:set>
                                  </p:childTnLst>
                                </p:cTn>
                              </p:par>
                            </p:childTnLst>
                          </p:cTn>
                        </p:par>
                        <p:par>
                          <p:cTn id="16" fill="hold">
                            <p:stCondLst>
                              <p:cond delay="500"/>
                            </p:stCondLst>
                            <p:childTnLst>
                              <p:par>
                                <p:cTn id="17" presetID="1" presetClass="exit" presetSubtype="0" fill="hold" nodeType="afterEffect">
                                  <p:stCondLst>
                                    <p:cond delay="200"/>
                                  </p:stCondLst>
                                  <p:childTnLst>
                                    <p:set>
                                      <p:cBhvr>
                                        <p:cTn id="18" dur="1" fill="hold">
                                          <p:stCondLst>
                                            <p:cond delay="0"/>
                                          </p:stCondLst>
                                        </p:cTn>
                                        <p:tgtEl>
                                          <p:spTgt spid="53"/>
                                        </p:tgtEl>
                                        <p:attrNameLst>
                                          <p:attrName>style.visibility</p:attrName>
                                        </p:attrNameLst>
                                      </p:cBhvr>
                                      <p:to>
                                        <p:strVal val="hidden"/>
                                      </p:to>
                                    </p:set>
                                  </p:childTnLst>
                                </p:cTn>
                              </p:par>
                              <p:par>
                                <p:cTn id="19" presetID="22" presetClass="exit" presetSubtype="4" fill="hold" nodeType="withEffect">
                                  <p:stCondLst>
                                    <p:cond delay="1000"/>
                                  </p:stCondLst>
                                  <p:childTnLst>
                                    <p:animEffect transition="out" filter="wipe(down)">
                                      <p:cBhvr>
                                        <p:cTn id="20" dur="100"/>
                                        <p:tgtEl>
                                          <p:spTgt spid="63"/>
                                        </p:tgtEl>
                                      </p:cBhvr>
                                    </p:animEffect>
                                    <p:set>
                                      <p:cBhvr>
                                        <p:cTn id="21" dur="1" fill="hold">
                                          <p:stCondLst>
                                            <p:cond delay="99"/>
                                          </p:stCondLst>
                                        </p:cTn>
                                        <p:tgtEl>
                                          <p:spTgt spid="63"/>
                                        </p:tgtEl>
                                        <p:attrNameLst>
                                          <p:attrName>style.visibility</p:attrName>
                                        </p:attrNameLst>
                                      </p:cBhvr>
                                      <p:to>
                                        <p:strVal val="hidden"/>
                                      </p:to>
                                    </p:set>
                                  </p:childTnLst>
                                </p:cTn>
                              </p:par>
                            </p:childTnLst>
                          </p:cTn>
                        </p:par>
                        <p:par>
                          <p:cTn id="22" fill="hold">
                            <p:stCondLst>
                              <p:cond delay="1600"/>
                            </p:stCondLst>
                            <p:childTnLst>
                              <p:par>
                                <p:cTn id="23" presetID="22" presetClass="entr" presetSubtype="4" fill="hold" nodeType="after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wipe(down)">
                                      <p:cBhvr>
                                        <p:cTn id="25" dur="500"/>
                                        <p:tgtEl>
                                          <p:spTgt spid="66"/>
                                        </p:tgtEl>
                                      </p:cBhvr>
                                    </p:animEffect>
                                  </p:childTnLst>
                                </p:cTn>
                              </p:par>
                            </p:childTnLst>
                          </p:cTn>
                        </p:par>
                        <p:par>
                          <p:cTn id="26" fill="hold">
                            <p:stCondLst>
                              <p:cond delay="2100"/>
                            </p:stCondLst>
                            <p:childTnLst>
                              <p:par>
                                <p:cTn id="27" presetID="42" presetClass="entr" presetSubtype="0" fill="hold" nodeType="afterEffect">
                                  <p:stCondLst>
                                    <p:cond delay="0"/>
                                  </p:stCondLst>
                                  <p:childTnLst>
                                    <p:set>
                                      <p:cBhvr>
                                        <p:cTn id="28" dur="1" fill="hold">
                                          <p:stCondLst>
                                            <p:cond delay="0"/>
                                          </p:stCondLst>
                                        </p:cTn>
                                        <p:tgtEl>
                                          <p:spTgt spid="74"/>
                                        </p:tgtEl>
                                        <p:attrNameLst>
                                          <p:attrName>style.visibility</p:attrName>
                                        </p:attrNameLst>
                                      </p:cBhvr>
                                      <p:to>
                                        <p:strVal val="visible"/>
                                      </p:to>
                                    </p:set>
                                    <p:animEffect transition="in" filter="fade">
                                      <p:cBhvr>
                                        <p:cTn id="29" dur="1000"/>
                                        <p:tgtEl>
                                          <p:spTgt spid="74"/>
                                        </p:tgtEl>
                                      </p:cBhvr>
                                    </p:animEffect>
                                    <p:anim calcmode="lin" valueType="num">
                                      <p:cBhvr>
                                        <p:cTn id="30" dur="1000" fill="hold"/>
                                        <p:tgtEl>
                                          <p:spTgt spid="74"/>
                                        </p:tgtEl>
                                        <p:attrNameLst>
                                          <p:attrName>ppt_x</p:attrName>
                                        </p:attrNameLst>
                                      </p:cBhvr>
                                      <p:tavLst>
                                        <p:tav tm="0">
                                          <p:val>
                                            <p:strVal val="#ppt_x"/>
                                          </p:val>
                                        </p:tav>
                                        <p:tav tm="100000">
                                          <p:val>
                                            <p:strVal val="#ppt_x"/>
                                          </p:val>
                                        </p:tav>
                                      </p:tavLst>
                                    </p:anim>
                                    <p:anim calcmode="lin" valueType="num">
                                      <p:cBhvr>
                                        <p:cTn id="31"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900"/>
                                  </p:stCondLst>
                                  <p:childTnLst>
                                    <p:set>
                                      <p:cBhvr>
                                        <p:cTn id="35" dur="1" fill="hold">
                                          <p:stCondLst>
                                            <p:cond delay="0"/>
                                          </p:stCondLst>
                                        </p:cTn>
                                        <p:tgtEl>
                                          <p:spTgt spid="83"/>
                                        </p:tgtEl>
                                        <p:attrNameLst>
                                          <p:attrName>style.visibility</p:attrName>
                                        </p:attrNameLst>
                                      </p:cBhvr>
                                      <p:to>
                                        <p:strVal val="visible"/>
                                      </p:to>
                                    </p:set>
                                    <p:animEffect transition="in" filter="fade">
                                      <p:cBhvr>
                                        <p:cTn id="36" dur="500"/>
                                        <p:tgtEl>
                                          <p:spTgt spid="83"/>
                                        </p:tgtEl>
                                      </p:cBhvr>
                                    </p:animEffect>
                                  </p:childTnLst>
                                </p:cTn>
                              </p:par>
                            </p:childTnLst>
                          </p:cTn>
                        </p:par>
                        <p:par>
                          <p:cTn id="37" fill="hold">
                            <p:stCondLst>
                              <p:cond delay="1400"/>
                            </p:stCondLst>
                            <p:childTnLst>
                              <p:par>
                                <p:cTn id="38" presetID="10" presetClass="entr" presetSubtype="0" fill="hold" grpId="0" nodeType="afterEffect">
                                  <p:stCondLst>
                                    <p:cond delay="0"/>
                                  </p:stCondLst>
                                  <p:childTnLst>
                                    <p:set>
                                      <p:cBhvr>
                                        <p:cTn id="39" dur="1" fill="hold">
                                          <p:stCondLst>
                                            <p:cond delay="0"/>
                                          </p:stCondLst>
                                        </p:cTn>
                                        <p:tgtEl>
                                          <p:spTgt spid="85"/>
                                        </p:tgtEl>
                                        <p:attrNameLst>
                                          <p:attrName>style.visibility</p:attrName>
                                        </p:attrNameLst>
                                      </p:cBhvr>
                                      <p:to>
                                        <p:strVal val="visible"/>
                                      </p:to>
                                    </p:set>
                                    <p:animEffect transition="in" filter="fade">
                                      <p:cBhvr>
                                        <p:cTn id="40" dur="500"/>
                                        <p:tgtEl>
                                          <p:spTgt spid="8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6"/>
                                        </p:tgtEl>
                                        <p:attrNameLst>
                                          <p:attrName>style.visibility</p:attrName>
                                        </p:attrNameLst>
                                      </p:cBhvr>
                                      <p:to>
                                        <p:strVal val="visible"/>
                                      </p:to>
                                    </p:set>
                                    <p:animEffect transition="in" filter="fade">
                                      <p:cBhvr>
                                        <p:cTn id="43" dur="500"/>
                                        <p:tgtEl>
                                          <p:spTgt spid="86"/>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101"/>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fade">
                                      <p:cBhvr>
                                        <p:cTn id="50" dur="2000"/>
                                        <p:tgtEl>
                                          <p:spTgt spid="4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900"/>
                                  </p:stCondLst>
                                  <p:childTnLst>
                                    <p:set>
                                      <p:cBhvr>
                                        <p:cTn id="54" dur="1" fill="hold">
                                          <p:stCondLst>
                                            <p:cond delay="0"/>
                                          </p:stCondLst>
                                        </p:cTn>
                                        <p:tgtEl>
                                          <p:spTgt spid="90"/>
                                        </p:tgtEl>
                                        <p:attrNameLst>
                                          <p:attrName>style.visibility</p:attrName>
                                        </p:attrNameLst>
                                      </p:cBhvr>
                                      <p:to>
                                        <p:strVal val="visible"/>
                                      </p:to>
                                    </p:set>
                                    <p:animEffect transition="in" filter="fade">
                                      <p:cBhvr>
                                        <p:cTn id="55" dur="500"/>
                                        <p:tgtEl>
                                          <p:spTgt spid="90"/>
                                        </p:tgtEl>
                                      </p:cBhvr>
                                    </p:animEffect>
                                  </p:childTnLst>
                                </p:cTn>
                              </p:par>
                            </p:childTnLst>
                          </p:cTn>
                        </p:par>
                        <p:par>
                          <p:cTn id="56" fill="hold">
                            <p:stCondLst>
                              <p:cond delay="1400"/>
                            </p:stCondLst>
                            <p:childTnLst>
                              <p:par>
                                <p:cTn id="57" presetID="10" presetClass="entr" presetSubtype="0" fill="hold" grpId="0" nodeType="afterEffect">
                                  <p:stCondLst>
                                    <p:cond delay="0"/>
                                  </p:stCondLst>
                                  <p:childTnLst>
                                    <p:set>
                                      <p:cBhvr>
                                        <p:cTn id="58" dur="1" fill="hold">
                                          <p:stCondLst>
                                            <p:cond delay="0"/>
                                          </p:stCondLst>
                                        </p:cTn>
                                        <p:tgtEl>
                                          <p:spTgt spid="91"/>
                                        </p:tgtEl>
                                        <p:attrNameLst>
                                          <p:attrName>style.visibility</p:attrName>
                                        </p:attrNameLst>
                                      </p:cBhvr>
                                      <p:to>
                                        <p:strVal val="visible"/>
                                      </p:to>
                                    </p:set>
                                    <p:animEffect transition="in" filter="fade">
                                      <p:cBhvr>
                                        <p:cTn id="59" dur="500"/>
                                        <p:tgtEl>
                                          <p:spTgt spid="9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92"/>
                                        </p:tgtEl>
                                        <p:attrNameLst>
                                          <p:attrName>style.visibility</p:attrName>
                                        </p:attrNameLst>
                                      </p:cBhvr>
                                      <p:to>
                                        <p:strVal val="visible"/>
                                      </p:to>
                                    </p:set>
                                    <p:animEffect transition="in" filter="fade">
                                      <p:cBhvr>
                                        <p:cTn id="62" dur="500"/>
                                        <p:tgtEl>
                                          <p:spTgt spid="9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02"/>
                                        </p:tgtEl>
                                        <p:attrNameLst>
                                          <p:attrName>style.visibility</p:attrName>
                                        </p:attrNameLst>
                                      </p:cBhvr>
                                      <p:to>
                                        <p:strVal val="visible"/>
                                      </p:to>
                                    </p:set>
                                    <p:animEffect transition="in" filter="fade">
                                      <p:cBhvr>
                                        <p:cTn id="65" dur="500"/>
                                        <p:tgtEl>
                                          <p:spTgt spid="10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87"/>
                                        </p:tgtEl>
                                        <p:attrNameLst>
                                          <p:attrName>style.visibility</p:attrName>
                                        </p:attrNameLst>
                                      </p:cBhvr>
                                      <p:to>
                                        <p:strVal val="visible"/>
                                      </p:to>
                                    </p:set>
                                    <p:animEffect transition="in" filter="fade">
                                      <p:cBhvr>
                                        <p:cTn id="70" dur="20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5" grpId="0" animBg="1"/>
      <p:bldP spid="86" grpId="0" animBg="1"/>
      <p:bldP spid="90" grpId="0" animBg="1"/>
      <p:bldP spid="91" grpId="0" animBg="1"/>
      <p:bldP spid="92" grpId="0" animBg="1"/>
      <p:bldP spid="101" grpId="0"/>
      <p:bldP spid="10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Manual/Auto Scale</a:t>
            </a:r>
            <a:endParaRPr lang="en-US" dirty="0"/>
          </a:p>
        </p:txBody>
      </p:sp>
    </p:spTree>
    <p:extLst>
      <p:ext uri="{BB962C8B-B14F-4D97-AF65-F5344CB8AC3E}">
        <p14:creationId xmlns:p14="http://schemas.microsoft.com/office/powerpoint/2010/main" val="2487390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2"/>
          </p:nvPr>
        </p:nvSpPr>
        <p:spPr/>
        <p:txBody>
          <a:bodyPr anchor="ctr">
            <a:normAutofit fontScale="47500" lnSpcReduction="20000"/>
          </a:bodyPr>
          <a:lstStyle/>
          <a:p>
            <a:pPr marL="252000" indent="0">
              <a:spcBef>
                <a:spcPts val="1800"/>
              </a:spcBef>
              <a:buNone/>
            </a:pPr>
            <a:r>
              <a:rPr lang="en-US" sz="6000" dirty="0" smtClean="0">
                <a:latin typeface="+mj-lt"/>
              </a:rPr>
              <a:t>Only Scales the Web Tier</a:t>
            </a:r>
          </a:p>
          <a:p>
            <a:pPr marL="252000" indent="0">
              <a:spcBef>
                <a:spcPts val="1800"/>
              </a:spcBef>
              <a:buNone/>
            </a:pPr>
            <a:r>
              <a:rPr lang="en-US" sz="6000" dirty="0" smtClean="0">
                <a:latin typeface="+mj-lt"/>
              </a:rPr>
              <a:t>Scale Up/Down is not instantaneous </a:t>
            </a:r>
          </a:p>
        </p:txBody>
      </p:sp>
      <p:sp>
        <p:nvSpPr>
          <p:cNvPr id="2" name="Title 1"/>
          <p:cNvSpPr>
            <a:spLocks noGrp="1"/>
          </p:cNvSpPr>
          <p:nvPr>
            <p:ph type="title"/>
          </p:nvPr>
        </p:nvSpPr>
        <p:spPr/>
        <p:txBody>
          <a:bodyPr/>
          <a:lstStyle/>
          <a:p>
            <a:r>
              <a:rPr lang="en-US" dirty="0"/>
              <a:t>Auto-Scale Considerations</a:t>
            </a:r>
            <a:br>
              <a:rPr lang="en-US" dirty="0"/>
            </a:br>
            <a:endParaRPr lang="en-US" dirty="0"/>
          </a:p>
        </p:txBody>
      </p:sp>
    </p:spTree>
    <p:extLst>
      <p:ext uri="{BB962C8B-B14F-4D97-AF65-F5344CB8AC3E}">
        <p14:creationId xmlns:p14="http://schemas.microsoft.com/office/powerpoint/2010/main" val="1166939404"/>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Deployment Slots</a:t>
            </a:r>
            <a:endParaRPr lang="en-US" sz="8800" dirty="0"/>
          </a:p>
        </p:txBody>
      </p:sp>
    </p:spTree>
    <p:extLst>
      <p:ext uri="{BB962C8B-B14F-4D97-AF65-F5344CB8AC3E}">
        <p14:creationId xmlns:p14="http://schemas.microsoft.com/office/powerpoint/2010/main" val="3485938134"/>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5650915" y="2162275"/>
            <a:ext cx="1229382" cy="362072"/>
          </a:xfrm>
          <a:prstGeom prst="rect">
            <a:avLst/>
          </a:prstGeom>
          <a:noFill/>
        </p:spPr>
        <p:txBody>
          <a:bodyPr wrap="square" rtlCol="0">
            <a:spAutoFit/>
          </a:bodyPr>
          <a:lstStyle/>
          <a:p>
            <a:r>
              <a:rPr lang="en-US" sz="1765" dirty="0">
                <a:solidFill>
                  <a:schemeClr val="bg1"/>
                </a:solidFill>
              </a:rPr>
              <a:t>swap</a:t>
            </a:r>
          </a:p>
        </p:txBody>
      </p:sp>
      <p:pic>
        <p:nvPicPr>
          <p:cNvPr id="27" name="Picture 26"/>
          <p:cNvPicPr>
            <a:picLocks noChangeAspect="1"/>
          </p:cNvPicPr>
          <p:nvPr/>
        </p:nvPicPr>
        <p:blipFill>
          <a:blip r:embed="rId3">
            <a:biLevel thresh="25000"/>
          </a:blip>
          <a:stretch>
            <a:fillRect/>
          </a:stretch>
        </p:blipFill>
        <p:spPr>
          <a:xfrm>
            <a:off x="4070753" y="2088634"/>
            <a:ext cx="877161" cy="871427"/>
          </a:xfrm>
          <a:prstGeom prst="rect">
            <a:avLst/>
          </a:prstGeom>
        </p:spPr>
      </p:pic>
      <p:pic>
        <p:nvPicPr>
          <p:cNvPr id="28" name="Picture 27"/>
          <p:cNvPicPr>
            <a:picLocks noChangeAspect="1"/>
          </p:cNvPicPr>
          <p:nvPr/>
        </p:nvPicPr>
        <p:blipFill>
          <a:blip r:embed="rId3">
            <a:biLevel thresh="25000"/>
          </a:blip>
          <a:stretch>
            <a:fillRect/>
          </a:stretch>
        </p:blipFill>
        <p:spPr>
          <a:xfrm>
            <a:off x="6616960" y="1461149"/>
            <a:ext cx="877161" cy="871427"/>
          </a:xfrm>
          <a:prstGeom prst="rect">
            <a:avLst/>
          </a:prstGeom>
        </p:spPr>
      </p:pic>
      <p:pic>
        <p:nvPicPr>
          <p:cNvPr id="29" name="Picture 28"/>
          <p:cNvPicPr>
            <a:picLocks noChangeAspect="1"/>
          </p:cNvPicPr>
          <p:nvPr/>
        </p:nvPicPr>
        <p:blipFill>
          <a:blip r:embed="rId4"/>
          <a:stretch>
            <a:fillRect/>
          </a:stretch>
        </p:blipFill>
        <p:spPr>
          <a:xfrm rot="1315097">
            <a:off x="5017926" y="1698074"/>
            <a:ext cx="1529021" cy="992723"/>
          </a:xfrm>
          <a:prstGeom prst="rect">
            <a:avLst/>
          </a:prstGeom>
        </p:spPr>
      </p:pic>
      <p:sp>
        <p:nvSpPr>
          <p:cNvPr id="30" name="Title 2"/>
          <p:cNvSpPr txBox="1">
            <a:spLocks/>
          </p:cNvSpPr>
          <p:nvPr/>
        </p:nvSpPr>
        <p:spPr>
          <a:xfrm>
            <a:off x="0" y="367230"/>
            <a:ext cx="11640620" cy="537933"/>
          </a:xfrm>
          <a:prstGeom prst="rect">
            <a:avLst/>
          </a:prstGeom>
        </p:spPr>
        <p:txBody>
          <a:bodyPr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4000" dirty="0" smtClean="0"/>
              <a:t>One Web App. </a:t>
            </a:r>
            <a:r>
              <a:rPr lang="en-US" sz="4000" dirty="0"/>
              <a:t>Multiple </a:t>
            </a:r>
            <a:r>
              <a:rPr lang="en-US" sz="4000" dirty="0" smtClean="0"/>
              <a:t>deployments.</a:t>
            </a:r>
            <a:endParaRPr lang="en-US" sz="4000" dirty="0"/>
          </a:p>
        </p:txBody>
      </p:sp>
      <p:sp>
        <p:nvSpPr>
          <p:cNvPr id="31" name="Rectangle 30"/>
          <p:cNvSpPr/>
          <p:nvPr/>
        </p:nvSpPr>
        <p:spPr>
          <a:xfrm>
            <a:off x="3166552" y="2343311"/>
            <a:ext cx="954685" cy="646331"/>
          </a:xfrm>
          <a:prstGeom prst="rect">
            <a:avLst/>
          </a:prstGeom>
        </p:spPr>
        <p:txBody>
          <a:bodyPr wrap="none">
            <a:spAutoFit/>
          </a:bodyPr>
          <a:lstStyle/>
          <a:p>
            <a:pPr algn="r"/>
            <a:r>
              <a:rPr lang="en-US" dirty="0" smtClean="0">
                <a:solidFill>
                  <a:schemeClr val="bg1"/>
                </a:solidFill>
              </a:rPr>
              <a:t>Staging</a:t>
            </a:r>
            <a:br>
              <a:rPr lang="en-US" dirty="0" smtClean="0">
                <a:solidFill>
                  <a:schemeClr val="bg1"/>
                </a:solidFill>
              </a:rPr>
            </a:br>
            <a:r>
              <a:rPr lang="en-US" dirty="0" smtClean="0">
                <a:solidFill>
                  <a:schemeClr val="bg1"/>
                </a:solidFill>
              </a:rPr>
              <a:t>slot</a:t>
            </a:r>
            <a:endParaRPr lang="en-US" dirty="0">
              <a:solidFill>
                <a:schemeClr val="bg1"/>
              </a:solidFill>
            </a:endParaRPr>
          </a:p>
        </p:txBody>
      </p:sp>
      <p:sp>
        <p:nvSpPr>
          <p:cNvPr id="32" name="TextBox 31"/>
          <p:cNvSpPr txBox="1"/>
          <p:nvPr/>
        </p:nvSpPr>
        <p:spPr>
          <a:xfrm>
            <a:off x="7467348" y="1623466"/>
            <a:ext cx="1695819" cy="635559"/>
          </a:xfrm>
          <a:prstGeom prst="rect">
            <a:avLst/>
          </a:prstGeom>
          <a:noFill/>
        </p:spPr>
        <p:txBody>
          <a:bodyPr wrap="square" rtlCol="0">
            <a:spAutoFit/>
          </a:bodyPr>
          <a:lstStyle/>
          <a:p>
            <a:r>
              <a:rPr lang="en-US" sz="1765" dirty="0" smtClean="0">
                <a:solidFill>
                  <a:schemeClr val="bg1"/>
                </a:solidFill>
              </a:rPr>
              <a:t>Production </a:t>
            </a:r>
          </a:p>
          <a:p>
            <a:r>
              <a:rPr lang="en-US" sz="1765" dirty="0" smtClean="0">
                <a:solidFill>
                  <a:schemeClr val="bg1"/>
                </a:solidFill>
              </a:rPr>
              <a:t>slot</a:t>
            </a:r>
            <a:endParaRPr lang="en-US" sz="1765" dirty="0">
              <a:solidFill>
                <a:schemeClr val="bg1"/>
              </a:solidFill>
            </a:endParaRPr>
          </a:p>
        </p:txBody>
      </p:sp>
      <p:sp>
        <p:nvSpPr>
          <p:cNvPr id="2" name="TextBox 1"/>
          <p:cNvSpPr txBox="1"/>
          <p:nvPr/>
        </p:nvSpPr>
        <p:spPr>
          <a:xfrm>
            <a:off x="2553419" y="4485736"/>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dirty="0" err="1" smtClean="0">
              <a:gradFill>
                <a:gsLst>
                  <a:gs pos="2917">
                    <a:schemeClr val="tx1"/>
                  </a:gs>
                  <a:gs pos="30000">
                    <a:schemeClr val="tx1"/>
                  </a:gs>
                </a:gsLst>
                <a:lin ang="5400000" scaled="0"/>
              </a:gradFill>
            </a:endParaRPr>
          </a:p>
        </p:txBody>
      </p:sp>
      <p:sp>
        <p:nvSpPr>
          <p:cNvPr id="33" name="Content Placeholder 3"/>
          <p:cNvSpPr txBox="1">
            <a:spLocks/>
          </p:cNvSpPr>
          <p:nvPr/>
        </p:nvSpPr>
        <p:spPr>
          <a:xfrm>
            <a:off x="2541531" y="3605787"/>
            <a:ext cx="9544076" cy="3364351"/>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a:lnSpc>
                <a:spcPct val="75000"/>
              </a:lnSpc>
              <a:spcBef>
                <a:spcPts val="0"/>
              </a:spcBef>
              <a:buNone/>
            </a:pPr>
            <a:r>
              <a:rPr lang="en-US" sz="2800" dirty="0" smtClean="0">
                <a:solidFill>
                  <a:schemeClr val="tx1"/>
                </a:solidFill>
              </a:rPr>
              <a:t>Streamline </a:t>
            </a:r>
            <a:r>
              <a:rPr lang="en-US" sz="2800" dirty="0">
                <a:solidFill>
                  <a:schemeClr val="tx1"/>
                </a:solidFill>
              </a:rPr>
              <a:t>dev, test and </a:t>
            </a:r>
            <a:r>
              <a:rPr lang="en-US" sz="2800" dirty="0" smtClean="0">
                <a:solidFill>
                  <a:schemeClr val="tx1"/>
                </a:solidFill>
              </a:rPr>
              <a:t>production deployment workflow</a:t>
            </a:r>
            <a:br>
              <a:rPr lang="en-US" sz="2800" dirty="0" smtClean="0">
                <a:solidFill>
                  <a:schemeClr val="tx1"/>
                </a:solidFill>
              </a:rPr>
            </a:br>
            <a:r>
              <a:rPr lang="en-US" sz="2800" dirty="0" smtClean="0">
                <a:solidFill>
                  <a:schemeClr val="tx1"/>
                </a:solidFill>
              </a:rPr>
              <a:t/>
            </a:r>
            <a:br>
              <a:rPr lang="en-US" sz="2800" dirty="0" smtClean="0">
                <a:solidFill>
                  <a:schemeClr val="tx1"/>
                </a:solidFill>
              </a:rPr>
            </a:br>
            <a:r>
              <a:rPr lang="en-US" sz="2800" dirty="0" smtClean="0">
                <a:solidFill>
                  <a:schemeClr val="tx1"/>
                </a:solidFill>
              </a:rPr>
              <a:t>Swap </a:t>
            </a:r>
            <a:r>
              <a:rPr lang="en-US" sz="2800" dirty="0">
                <a:solidFill>
                  <a:schemeClr val="tx1"/>
                </a:solidFill>
              </a:rPr>
              <a:t>staging and production with zero </a:t>
            </a:r>
            <a:r>
              <a:rPr lang="en-US" sz="2800" dirty="0" smtClean="0">
                <a:solidFill>
                  <a:schemeClr val="tx1"/>
                </a:solidFill>
              </a:rPr>
              <a:t>downtime</a:t>
            </a:r>
            <a:br>
              <a:rPr lang="en-US" sz="2800" dirty="0" smtClean="0">
                <a:solidFill>
                  <a:schemeClr val="tx1"/>
                </a:solidFill>
              </a:rPr>
            </a:br>
            <a:r>
              <a:rPr lang="en-US" sz="2800" dirty="0" smtClean="0">
                <a:solidFill>
                  <a:schemeClr val="tx1"/>
                </a:solidFill>
              </a:rPr>
              <a:t> </a:t>
            </a:r>
            <a:r>
              <a:rPr lang="en-US" sz="2800" dirty="0">
                <a:solidFill>
                  <a:schemeClr val="tx1"/>
                </a:solidFill>
              </a:rPr>
              <a:t/>
            </a:r>
            <a:br>
              <a:rPr lang="en-US" sz="2800" dirty="0">
                <a:solidFill>
                  <a:schemeClr val="tx1"/>
                </a:solidFill>
              </a:rPr>
            </a:br>
            <a:r>
              <a:rPr lang="en-US" sz="2800" dirty="0" smtClean="0">
                <a:solidFill>
                  <a:schemeClr val="tx1"/>
                </a:solidFill>
              </a:rPr>
              <a:t>Instantaneous rollback </a:t>
            </a:r>
            <a:r>
              <a:rPr lang="en-US" sz="2800" dirty="0">
                <a:solidFill>
                  <a:schemeClr val="tx1"/>
                </a:solidFill>
              </a:rPr>
              <a:t>to previous “last known good site</a:t>
            </a:r>
            <a:r>
              <a:rPr lang="en-US" sz="2800" dirty="0" smtClean="0">
                <a:solidFill>
                  <a:schemeClr val="tx1"/>
                </a:solidFill>
              </a:rPr>
              <a:t>”</a:t>
            </a:r>
          </a:p>
          <a:p>
            <a:pPr marL="0" indent="0">
              <a:lnSpc>
                <a:spcPct val="75000"/>
              </a:lnSpc>
              <a:buNone/>
            </a:pPr>
            <a:r>
              <a:rPr lang="en-US" sz="2800" dirty="0">
                <a:solidFill>
                  <a:schemeClr val="tx1"/>
                </a:solidFill>
              </a:rPr>
              <a:t/>
            </a:r>
            <a:br>
              <a:rPr lang="en-US" sz="2800" dirty="0">
                <a:solidFill>
                  <a:schemeClr val="tx1"/>
                </a:solidFill>
              </a:rPr>
            </a:br>
            <a:r>
              <a:rPr lang="en-US" sz="2800" dirty="0" smtClean="0">
                <a:solidFill>
                  <a:schemeClr val="tx1"/>
                </a:solidFill>
              </a:rPr>
              <a:t>Enables A/B testing, continuous deployment, staged publishing and much more</a:t>
            </a:r>
            <a:br>
              <a:rPr lang="en-US" sz="2800" dirty="0" smtClean="0">
                <a:solidFill>
                  <a:schemeClr val="tx1"/>
                </a:solidFill>
              </a:rPr>
            </a:br>
            <a:endParaRPr lang="en-US" sz="2800" dirty="0">
              <a:solidFill>
                <a:schemeClr val="tx1"/>
              </a:solidFill>
            </a:endParaRPr>
          </a:p>
        </p:txBody>
      </p:sp>
      <p:sp>
        <p:nvSpPr>
          <p:cNvPr id="12" name="TextBox 11"/>
          <p:cNvSpPr txBox="1"/>
          <p:nvPr/>
        </p:nvSpPr>
        <p:spPr>
          <a:xfrm>
            <a:off x="4947914" y="1014555"/>
            <a:ext cx="1861806" cy="369332"/>
          </a:xfrm>
          <a:prstGeom prst="rect">
            <a:avLst/>
          </a:prstGeom>
          <a:noFill/>
        </p:spPr>
        <p:txBody>
          <a:bodyPr wrap="square" rtlCol="0">
            <a:spAutoFit/>
          </a:bodyPr>
          <a:lstStyle/>
          <a:p>
            <a:pPr algn="ctr" defTabSz="896386">
              <a:defRPr/>
            </a:pPr>
            <a:r>
              <a:rPr lang="en-US" kern="0" dirty="0" smtClean="0">
                <a:solidFill>
                  <a:schemeClr val="bg1"/>
                </a:solidFill>
              </a:rPr>
              <a:t>Web App</a:t>
            </a:r>
            <a:endParaRPr lang="en-US" kern="0" dirty="0">
              <a:solidFill>
                <a:schemeClr val="bg1"/>
              </a:solidFill>
            </a:endParaRPr>
          </a:p>
        </p:txBody>
      </p:sp>
      <p:sp>
        <p:nvSpPr>
          <p:cNvPr id="13" name="TextBox 12"/>
          <p:cNvSpPr txBox="1"/>
          <p:nvPr/>
        </p:nvSpPr>
        <p:spPr>
          <a:xfrm>
            <a:off x="1051120" y="3897171"/>
            <a:ext cx="1861806" cy="369332"/>
          </a:xfrm>
          <a:prstGeom prst="rect">
            <a:avLst/>
          </a:prstGeom>
          <a:noFill/>
        </p:spPr>
        <p:txBody>
          <a:bodyPr wrap="square" rtlCol="0">
            <a:spAutoFit/>
          </a:bodyPr>
          <a:lstStyle/>
          <a:p>
            <a:pPr algn="ctr" defTabSz="896386">
              <a:defRPr/>
            </a:pPr>
            <a:r>
              <a:rPr lang="en-US" kern="0" dirty="0" smtClean="0">
                <a:solidFill>
                  <a:schemeClr val="bg1"/>
                </a:solidFill>
              </a:rPr>
              <a:t>Web App</a:t>
            </a:r>
            <a:endParaRPr lang="en-US" kern="0" dirty="0">
              <a:solidFill>
                <a:schemeClr val="bg1"/>
              </a:solidFill>
            </a:endParaRPr>
          </a:p>
        </p:txBody>
      </p:sp>
      <p:sp>
        <p:nvSpPr>
          <p:cNvPr id="14" name="Flowchart: Alternate Process 13"/>
          <p:cNvSpPr/>
          <p:nvPr/>
        </p:nvSpPr>
        <p:spPr>
          <a:xfrm>
            <a:off x="3001818" y="1357740"/>
            <a:ext cx="5865091" cy="1773381"/>
          </a:xfrm>
          <a:prstGeom prst="flowChartAlternateProcess">
            <a:avLst/>
          </a:prstGeom>
          <a:noFill/>
          <a:ln w="12700" cap="flat" cmpd="sng" algn="ctr">
            <a:solidFill>
              <a:srgbClr val="FFFFFF"/>
            </a:solidFill>
            <a:prstDash val="solid"/>
            <a:miter lim="800000"/>
          </a:ln>
          <a:effectLst/>
        </p:spPr>
        <p:txBody>
          <a:bodyPr rtlCol="0" anchor="ctr"/>
          <a:lstStyle/>
          <a:p>
            <a:pPr algn="ctr" defTabSz="896386">
              <a:defRPr/>
            </a:pPr>
            <a:endParaRPr lang="en-US" kern="0">
              <a:solidFill>
                <a:schemeClr val="bg1"/>
              </a:solidFill>
            </a:endParaRPr>
          </a:p>
        </p:txBody>
      </p:sp>
    </p:spTree>
    <p:extLst>
      <p:ext uri="{BB962C8B-B14F-4D97-AF65-F5344CB8AC3E}">
        <p14:creationId xmlns:p14="http://schemas.microsoft.com/office/powerpoint/2010/main" val="184994285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2"/>
          <a:stretch>
            <a:fillRect/>
          </a:stretch>
        </p:blipFill>
        <p:spPr>
          <a:xfrm>
            <a:off x="1971711" y="672071"/>
            <a:ext cx="9420190" cy="6090299"/>
          </a:xfrm>
          <a:prstGeom prst="rect">
            <a:avLst/>
          </a:prstGeom>
        </p:spPr>
      </p:pic>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pic>
        <p:nvPicPr>
          <p:cNvPr id="16" name="Picture 15"/>
          <p:cNvPicPr>
            <a:picLocks noChangeAspect="1"/>
          </p:cNvPicPr>
          <p:nvPr/>
        </p:nvPicPr>
        <p:blipFill>
          <a:blip r:embed="rId8"/>
          <a:stretch>
            <a:fillRect/>
          </a:stretch>
        </p:blipFill>
        <p:spPr>
          <a:xfrm>
            <a:off x="10156137" y="2523955"/>
            <a:ext cx="1468487" cy="948588"/>
          </a:xfrm>
          <a:prstGeom prst="rect">
            <a:avLst/>
          </a:prstGeom>
        </p:spPr>
      </p:pic>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2" name="Picture 21"/>
          <p:cNvPicPr>
            <a:picLocks noChangeAspect="1"/>
          </p:cNvPicPr>
          <p:nvPr/>
        </p:nvPicPr>
        <p:blipFill>
          <a:blip r:embed="rId10"/>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rgbClr val="FFFFFF"/>
                </a:solidFill>
                <a:latin typeface="Segoe UI Light" panose="020B0502040204020203" pitchFamily="34" charset="0"/>
                <a:cs typeface="Segoe UI Light" panose="020B0502040204020203" pitchFamily="34" charset="0"/>
              </a:rPr>
              <a:t>Staging</a:t>
            </a:r>
            <a:endParaRPr lang="en-US" sz="4000" dirty="0">
              <a:solidFill>
                <a:srgbClr val="FFFFFF"/>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3"/>
          <a:stretch>
            <a:fillRect/>
          </a:stretch>
        </p:blipFill>
        <p:spPr>
          <a:xfrm>
            <a:off x="8087219" y="1636202"/>
            <a:ext cx="1507500" cy="978750"/>
          </a:xfrm>
          <a:prstGeom prst="rect">
            <a:avLst/>
          </a:prstGeom>
        </p:spPr>
      </p:pic>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1"/>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grpSp>
        <p:nvGrpSpPr>
          <p:cNvPr id="25" name="Group 24"/>
          <p:cNvGrpSpPr/>
          <p:nvPr/>
        </p:nvGrpSpPr>
        <p:grpSpPr>
          <a:xfrm>
            <a:off x="9787568" y="-79793"/>
            <a:ext cx="934789" cy="1104751"/>
            <a:chOff x="9827324" y="-40038"/>
            <a:chExt cx="934789" cy="1104751"/>
          </a:xfrm>
        </p:grpSpPr>
        <p:pic>
          <p:nvPicPr>
            <p:cNvPr id="39" name="Picture 38"/>
            <p:cNvPicPr>
              <a:picLocks noChangeAspect="1"/>
            </p:cNvPicPr>
            <p:nvPr/>
          </p:nvPicPr>
          <p:blipFill>
            <a:blip r:embed="rId11"/>
            <a:stretch>
              <a:fillRect/>
            </a:stretch>
          </p:blipFill>
          <p:spPr>
            <a:xfrm>
              <a:off x="9827324" y="-40038"/>
              <a:ext cx="934789" cy="1104751"/>
            </a:xfrm>
            <a:prstGeom prst="rect">
              <a:avLst/>
            </a:prstGeom>
          </p:spPr>
        </p:pic>
        <p:pic>
          <p:nvPicPr>
            <p:cNvPr id="41" name="Picture 40"/>
            <p:cNvPicPr>
              <a:picLocks noChangeAspect="1"/>
            </p:cNvPicPr>
            <p:nvPr/>
          </p:nvPicPr>
          <p:blipFill>
            <a:blip r:embed="rId16"/>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rgbClr val="FFFFFF"/>
                </a:solidFill>
                <a:cs typeface="Segoe UI" panose="020B0502040204020203" pitchFamily="34" charset="0"/>
              </a:rPr>
              <a:t>Web App</a:t>
            </a:r>
            <a:endParaRPr lang="en-US" sz="2800" dirty="0">
              <a:solidFill>
                <a:srgbClr val="FFFFFF"/>
              </a:solidFill>
              <a:cs typeface="Segoe UI" panose="020B0502040204020203" pitchFamily="34" charset="0"/>
            </a:endParaRPr>
          </a:p>
          <a:p>
            <a:endParaRPr lang="en-US" sz="2800" dirty="0" smtClean="0">
              <a:solidFill>
                <a:srgbClr val="FFFFFF"/>
              </a:solidFill>
              <a:cs typeface="Segoe UI" panose="020B0502040204020203" pitchFamily="34" charset="0"/>
            </a:endParaRPr>
          </a:p>
        </p:txBody>
      </p:sp>
      <p:pic>
        <p:nvPicPr>
          <p:cNvPr id="42" name="Picture 41"/>
          <p:cNvPicPr>
            <a:picLocks noChangeAspect="1"/>
          </p:cNvPicPr>
          <p:nvPr/>
        </p:nvPicPr>
        <p:blipFill>
          <a:blip r:embed="rId17"/>
          <a:stretch>
            <a:fillRect/>
          </a:stretch>
        </p:blipFill>
        <p:spPr>
          <a:xfrm>
            <a:off x="8326480" y="267557"/>
            <a:ext cx="3327976" cy="2148255"/>
          </a:xfrm>
          <a:prstGeom prst="rect">
            <a:avLst/>
          </a:prstGeom>
        </p:spPr>
      </p:pic>
      <p:pic>
        <p:nvPicPr>
          <p:cNvPr id="34" name="Picture 33"/>
          <p:cNvPicPr>
            <a:picLocks noChangeAspect="1"/>
          </p:cNvPicPr>
          <p:nvPr/>
        </p:nvPicPr>
        <p:blipFill>
          <a:blip r:embed="rId18"/>
          <a:stretch>
            <a:fillRect/>
          </a:stretch>
        </p:blipFill>
        <p:spPr>
          <a:xfrm>
            <a:off x="6578741" y="1703709"/>
            <a:ext cx="2761520" cy="4105186"/>
          </a:xfrm>
          <a:prstGeom prst="rect">
            <a:avLst/>
          </a:prstGeom>
        </p:spPr>
      </p:pic>
      <p:grpSp>
        <p:nvGrpSpPr>
          <p:cNvPr id="43" name="Group 42"/>
          <p:cNvGrpSpPr/>
          <p:nvPr/>
        </p:nvGrpSpPr>
        <p:grpSpPr>
          <a:xfrm>
            <a:off x="6585323" y="1696450"/>
            <a:ext cx="2771287" cy="4119704"/>
            <a:chOff x="6722970" y="1674257"/>
            <a:chExt cx="2780259" cy="4133042"/>
          </a:xfrm>
        </p:grpSpPr>
        <p:pic>
          <p:nvPicPr>
            <p:cNvPr id="47" name="Picture 46"/>
            <p:cNvPicPr>
              <a:picLocks noChangeAspect="1"/>
            </p:cNvPicPr>
            <p:nvPr/>
          </p:nvPicPr>
          <p:blipFill>
            <a:blip r:embed="rId19"/>
            <a:stretch>
              <a:fillRect/>
            </a:stretch>
          </p:blipFill>
          <p:spPr>
            <a:xfrm>
              <a:off x="6722970" y="1674257"/>
              <a:ext cx="2780259" cy="4133042"/>
            </a:xfrm>
            <a:prstGeom prst="rect">
              <a:avLst/>
            </a:prstGeom>
          </p:spPr>
        </p:pic>
        <p:pic>
          <p:nvPicPr>
            <p:cNvPr id="48" name="Picture 47"/>
            <p:cNvPicPr>
              <a:picLocks noChangeAspect="1"/>
            </p:cNvPicPr>
            <p:nvPr/>
          </p:nvPicPr>
          <p:blipFill>
            <a:blip r:embed="rId20"/>
            <a:stretch>
              <a:fillRect/>
            </a:stretch>
          </p:blipFill>
          <p:spPr>
            <a:xfrm>
              <a:off x="7470523" y="3260826"/>
              <a:ext cx="979669" cy="1295431"/>
            </a:xfrm>
            <a:prstGeom prst="rect">
              <a:avLst/>
            </a:prstGeom>
          </p:spPr>
        </p:pic>
      </p:grpSp>
      <p:grpSp>
        <p:nvGrpSpPr>
          <p:cNvPr id="55" name="Group 54"/>
          <p:cNvGrpSpPr/>
          <p:nvPr/>
        </p:nvGrpSpPr>
        <p:grpSpPr>
          <a:xfrm>
            <a:off x="7825002" y="678670"/>
            <a:ext cx="2771287" cy="4119704"/>
            <a:chOff x="6772558" y="1785830"/>
            <a:chExt cx="2780259" cy="4133042"/>
          </a:xfrm>
        </p:grpSpPr>
        <p:pic>
          <p:nvPicPr>
            <p:cNvPr id="59" name="Picture 58"/>
            <p:cNvPicPr>
              <a:picLocks noChangeAspect="1"/>
            </p:cNvPicPr>
            <p:nvPr/>
          </p:nvPicPr>
          <p:blipFill>
            <a:blip r:embed="rId19"/>
            <a:stretch>
              <a:fillRect/>
            </a:stretch>
          </p:blipFill>
          <p:spPr>
            <a:xfrm>
              <a:off x="6772558" y="1785830"/>
              <a:ext cx="2780259" cy="4133042"/>
            </a:xfrm>
            <a:prstGeom prst="rect">
              <a:avLst/>
            </a:prstGeom>
          </p:spPr>
        </p:pic>
        <p:pic>
          <p:nvPicPr>
            <p:cNvPr id="60" name="Picture 59"/>
            <p:cNvPicPr>
              <a:picLocks noChangeAspect="1"/>
            </p:cNvPicPr>
            <p:nvPr/>
          </p:nvPicPr>
          <p:blipFill>
            <a:blip r:embed="rId20"/>
            <a:stretch>
              <a:fillRect/>
            </a:stretch>
          </p:blipFill>
          <p:spPr>
            <a:xfrm>
              <a:off x="7521854" y="3365444"/>
              <a:ext cx="979669" cy="1295431"/>
            </a:xfrm>
            <a:prstGeom prst="rect">
              <a:avLst/>
            </a:prstGeom>
          </p:spPr>
        </p:pic>
      </p:grpSp>
      <p:grpSp>
        <p:nvGrpSpPr>
          <p:cNvPr id="44" name="Group 43"/>
          <p:cNvGrpSpPr/>
          <p:nvPr/>
        </p:nvGrpSpPr>
        <p:grpSpPr>
          <a:xfrm>
            <a:off x="4971099" y="490524"/>
            <a:ext cx="2775838" cy="4134755"/>
            <a:chOff x="3719625" y="-351356"/>
            <a:chExt cx="2775838" cy="4134755"/>
          </a:xfrm>
        </p:grpSpPr>
        <p:pic>
          <p:nvPicPr>
            <p:cNvPr id="45" name="Picture 44"/>
            <p:cNvPicPr>
              <a:picLocks noChangeAspect="1"/>
            </p:cNvPicPr>
            <p:nvPr/>
          </p:nvPicPr>
          <p:blipFill>
            <a:blip r:embed="rId21"/>
            <a:stretch>
              <a:fillRect/>
            </a:stretch>
          </p:blipFill>
          <p:spPr>
            <a:xfrm>
              <a:off x="3719625" y="-351356"/>
              <a:ext cx="2775838" cy="4134755"/>
            </a:xfrm>
            <a:prstGeom prst="rect">
              <a:avLst/>
            </a:prstGeom>
          </p:spPr>
        </p:pic>
        <p:pic>
          <p:nvPicPr>
            <p:cNvPr id="46" name="Picture 45"/>
            <p:cNvPicPr>
              <a:picLocks noChangeAspect="1"/>
            </p:cNvPicPr>
            <p:nvPr/>
          </p:nvPicPr>
          <p:blipFill>
            <a:blip r:embed="rId20"/>
            <a:stretch>
              <a:fillRect/>
            </a:stretch>
          </p:blipFill>
          <p:spPr>
            <a:xfrm>
              <a:off x="4484016" y="1290841"/>
              <a:ext cx="979669" cy="1295431"/>
            </a:xfrm>
            <a:prstGeom prst="rect">
              <a:avLst/>
            </a:prstGeom>
          </p:spPr>
        </p:pic>
      </p:grpSp>
      <p:grpSp>
        <p:nvGrpSpPr>
          <p:cNvPr id="52" name="Group 51"/>
          <p:cNvGrpSpPr/>
          <p:nvPr/>
        </p:nvGrpSpPr>
        <p:grpSpPr>
          <a:xfrm>
            <a:off x="3761580" y="-2279173"/>
            <a:ext cx="2771287" cy="4119704"/>
            <a:chOff x="6772558" y="1794152"/>
            <a:chExt cx="2780259" cy="4133042"/>
          </a:xfrm>
        </p:grpSpPr>
        <p:pic>
          <p:nvPicPr>
            <p:cNvPr id="53" name="Picture 52"/>
            <p:cNvPicPr>
              <a:picLocks noChangeAspect="1"/>
            </p:cNvPicPr>
            <p:nvPr/>
          </p:nvPicPr>
          <p:blipFill>
            <a:blip r:embed="rId19"/>
            <a:stretch>
              <a:fillRect/>
            </a:stretch>
          </p:blipFill>
          <p:spPr>
            <a:xfrm>
              <a:off x="6772558" y="1794152"/>
              <a:ext cx="2780259" cy="4133042"/>
            </a:xfrm>
            <a:prstGeom prst="rect">
              <a:avLst/>
            </a:prstGeom>
          </p:spPr>
        </p:pic>
        <p:pic>
          <p:nvPicPr>
            <p:cNvPr id="54" name="Picture 53"/>
            <p:cNvPicPr>
              <a:picLocks noChangeAspect="1"/>
            </p:cNvPicPr>
            <p:nvPr/>
          </p:nvPicPr>
          <p:blipFill>
            <a:blip r:embed="rId20"/>
            <a:stretch>
              <a:fillRect/>
            </a:stretch>
          </p:blipFill>
          <p:spPr>
            <a:xfrm>
              <a:off x="7521854" y="3365444"/>
              <a:ext cx="979669" cy="1295431"/>
            </a:xfrm>
            <a:prstGeom prst="rect">
              <a:avLst/>
            </a:prstGeom>
          </p:spPr>
        </p:pic>
      </p:grpSp>
      <p:pic>
        <p:nvPicPr>
          <p:cNvPr id="51" name="Picture 50"/>
          <p:cNvPicPr>
            <a:picLocks noChangeAspect="1"/>
          </p:cNvPicPr>
          <p:nvPr/>
        </p:nvPicPr>
        <p:blipFill>
          <a:blip r:embed="rId22"/>
          <a:stretch>
            <a:fillRect/>
          </a:stretch>
        </p:blipFill>
        <p:spPr>
          <a:xfrm>
            <a:off x="3805413" y="473057"/>
            <a:ext cx="900012" cy="707152"/>
          </a:xfrm>
          <a:prstGeom prst="rect">
            <a:avLst/>
          </a:prstGeom>
        </p:spPr>
      </p:pic>
      <p:pic>
        <p:nvPicPr>
          <p:cNvPr id="50" name="Picture 49"/>
          <p:cNvPicPr>
            <a:picLocks noChangeAspect="1"/>
          </p:cNvPicPr>
          <p:nvPr/>
        </p:nvPicPr>
        <p:blipFill>
          <a:blip r:embed="rId23"/>
          <a:stretch>
            <a:fillRect/>
          </a:stretch>
        </p:blipFill>
        <p:spPr>
          <a:xfrm>
            <a:off x="6783951" y="2425449"/>
            <a:ext cx="587762" cy="477557"/>
          </a:xfrm>
          <a:prstGeom prst="rect">
            <a:avLst/>
          </a:prstGeom>
        </p:spPr>
      </p:pic>
    </p:spTree>
    <p:extLst>
      <p:ext uri="{BB962C8B-B14F-4D97-AF65-F5344CB8AC3E}">
        <p14:creationId xmlns:p14="http://schemas.microsoft.com/office/powerpoint/2010/main" val="1234329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2000"/>
                                        <p:tgtEl>
                                          <p:spTgt spid="49"/>
                                        </p:tgtEl>
                                      </p:cBhvr>
                                    </p:animEffect>
                                  </p:childTnLst>
                                </p:cTn>
                              </p:par>
                            </p:childTnLst>
                          </p:cTn>
                        </p:par>
                        <p:par>
                          <p:cTn id="23" fill="hold">
                            <p:stCondLst>
                              <p:cond delay="2500"/>
                            </p:stCondLst>
                            <p:childTnLst>
                              <p:par>
                                <p:cTn id="24" presetID="42" presetClass="path" presetSubtype="0" accel="50000" decel="50000" fill="hold" nodeType="afterEffect">
                                  <p:stCondLst>
                                    <p:cond delay="0"/>
                                  </p:stCondLst>
                                  <p:childTnLst>
                                    <p:animMotion origin="layout" path="M -0.06705 -0.07986 L -0.11197 -0.09422 " pathEditMode="relative" rAng="0" ptsTypes="AA">
                                      <p:cBhvr>
                                        <p:cTn id="25" dur="2000" fill="hold"/>
                                        <p:tgtEl>
                                          <p:spTgt spid="44"/>
                                        </p:tgtEl>
                                        <p:attrNameLst>
                                          <p:attrName>ppt_x</p:attrName>
                                          <p:attrName>ppt_y</p:attrName>
                                        </p:attrNameLst>
                                      </p:cBhvr>
                                      <p:rCtr x="-2253" y="-718"/>
                                    </p:animMotion>
                                  </p:childTnLst>
                                </p:cTn>
                              </p:par>
                              <p:par>
                                <p:cTn id="26" presetID="10" presetClass="entr" presetSubtype="0"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par>
                                <p:cTn id="29" presetID="1" presetClass="entr" presetSubtype="0" fill="hold" nodeType="withEffect">
                                  <p:stCondLst>
                                    <p:cond delay="175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nodeType="withEffect">
                                  <p:stCondLst>
                                    <p:cond delay="1750"/>
                                  </p:stCondLst>
                                  <p:childTnLst>
                                    <p:set>
                                      <p:cBhvr>
                                        <p:cTn id="32" dur="1" fill="hold">
                                          <p:stCondLst>
                                            <p:cond delay="0"/>
                                          </p:stCondLst>
                                        </p:cTn>
                                        <p:tgtEl>
                                          <p:spTgt spid="51"/>
                                        </p:tgtEl>
                                        <p:attrNameLst>
                                          <p:attrName>style.visibility</p:attrName>
                                        </p:attrNameLst>
                                      </p:cBhvr>
                                      <p:to>
                                        <p:strVal val="visible"/>
                                      </p:to>
                                    </p:set>
                                  </p:childTnLst>
                                </p:cTn>
                              </p:par>
                              <p:par>
                                <p:cTn id="33" presetID="47" presetClass="entr" presetSubtype="0" fill="hold" nodeType="withEffect">
                                  <p:stCondLst>
                                    <p:cond delay="175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1000"/>
                                        <p:tgtEl>
                                          <p:spTgt spid="34"/>
                                        </p:tgtEl>
                                      </p:cBhvr>
                                    </p:animEffect>
                                    <p:anim calcmode="lin" valueType="num">
                                      <p:cBhvr>
                                        <p:cTn id="36" dur="1000" fill="hold"/>
                                        <p:tgtEl>
                                          <p:spTgt spid="34"/>
                                        </p:tgtEl>
                                        <p:attrNameLst>
                                          <p:attrName>ppt_x</p:attrName>
                                        </p:attrNameLst>
                                      </p:cBhvr>
                                      <p:tavLst>
                                        <p:tav tm="0">
                                          <p:val>
                                            <p:strVal val="#ppt_x"/>
                                          </p:val>
                                        </p:tav>
                                        <p:tav tm="100000">
                                          <p:val>
                                            <p:strVal val="#ppt_x"/>
                                          </p:val>
                                        </p:tav>
                                      </p:tavLst>
                                    </p:anim>
                                    <p:anim calcmode="lin" valueType="num">
                                      <p:cBhvr>
                                        <p:cTn id="37" dur="1000" fill="hold"/>
                                        <p:tgtEl>
                                          <p:spTgt spid="34"/>
                                        </p:tgtEl>
                                        <p:attrNameLst>
                                          <p:attrName>ppt_y</p:attrName>
                                        </p:attrNameLst>
                                      </p:cBhvr>
                                      <p:tavLst>
                                        <p:tav tm="0">
                                          <p:val>
                                            <p:strVal val="#ppt_y-.1"/>
                                          </p:val>
                                        </p:tav>
                                        <p:tav tm="100000">
                                          <p:val>
                                            <p:strVal val="#ppt_y"/>
                                          </p:val>
                                        </p:tav>
                                      </p:tavLst>
                                    </p:anim>
                                  </p:childTnLst>
                                </p:cTn>
                              </p:par>
                              <p:par>
                                <p:cTn id="38" presetID="1" presetClass="exit" presetSubtype="0" fill="hold" nodeType="withEffect">
                                  <p:stCondLst>
                                    <p:cond delay="1750"/>
                                  </p:stCondLst>
                                  <p:childTnLst>
                                    <p:set>
                                      <p:cBhvr>
                                        <p:cTn id="39" dur="1" fill="hold">
                                          <p:stCondLst>
                                            <p:cond delay="0"/>
                                          </p:stCondLst>
                                        </p:cTn>
                                        <p:tgtEl>
                                          <p:spTgt spid="34"/>
                                        </p:tgtEl>
                                        <p:attrNameLst>
                                          <p:attrName>style.visibility</p:attrName>
                                        </p:attrNameLst>
                                      </p:cBhvr>
                                      <p:to>
                                        <p:strVal val="hidden"/>
                                      </p:to>
                                    </p:set>
                                  </p:childTnLst>
                                </p:cTn>
                              </p:par>
                              <p:par>
                                <p:cTn id="40" presetID="1" presetClass="entr" presetSubtype="0" fill="hold" nodeType="withEffect">
                                  <p:stCondLst>
                                    <p:cond delay="1750"/>
                                  </p:stCondLst>
                                  <p:childTnLst>
                                    <p:set>
                                      <p:cBhvr>
                                        <p:cTn id="41" dur="1" fill="hold">
                                          <p:stCondLst>
                                            <p:cond delay="0"/>
                                          </p:stCondLst>
                                        </p:cTn>
                                        <p:tgtEl>
                                          <p:spTgt spid="50"/>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50"/>
                                        </p:tgtEl>
                                      </p:cBhvr>
                                    </p:animEffect>
                                    <p:set>
                                      <p:cBhvr>
                                        <p:cTn id="46" dur="1" fill="hold">
                                          <p:stCondLst>
                                            <p:cond delay="499"/>
                                          </p:stCondLst>
                                        </p:cTn>
                                        <p:tgtEl>
                                          <p:spTgt spid="50"/>
                                        </p:tgtEl>
                                        <p:attrNameLst>
                                          <p:attrName>style.visibility</p:attrName>
                                        </p:attrNameLst>
                                      </p:cBhvr>
                                      <p:to>
                                        <p:strVal val="hidden"/>
                                      </p:to>
                                    </p:set>
                                  </p:childTnLst>
                                </p:cTn>
                              </p:par>
                            </p:childTnLst>
                          </p:cTn>
                        </p:par>
                        <p:par>
                          <p:cTn id="47" fill="hold">
                            <p:stCondLst>
                              <p:cond delay="500"/>
                            </p:stCondLst>
                            <p:childTnLst>
                              <p:par>
                                <p:cTn id="48" presetID="10" presetClass="exit" presetSubtype="0" fill="hold" nodeType="afterEffect">
                                  <p:stCondLst>
                                    <p:cond delay="0"/>
                                  </p:stCondLst>
                                  <p:childTnLst>
                                    <p:animEffect transition="out" filter="fade">
                                      <p:cBhvr>
                                        <p:cTn id="49" dur="500"/>
                                        <p:tgtEl>
                                          <p:spTgt spid="51"/>
                                        </p:tgtEl>
                                      </p:cBhvr>
                                    </p:animEffect>
                                    <p:set>
                                      <p:cBhvr>
                                        <p:cTn id="50" dur="1" fill="hold">
                                          <p:stCondLst>
                                            <p:cond delay="499"/>
                                          </p:stCondLst>
                                        </p:cTn>
                                        <p:tgtEl>
                                          <p:spTgt spid="51"/>
                                        </p:tgtEl>
                                        <p:attrNameLst>
                                          <p:attrName>style.visibility</p:attrName>
                                        </p:attrNameLst>
                                      </p:cBhvr>
                                      <p:to>
                                        <p:strVal val="hidden"/>
                                      </p:to>
                                    </p:set>
                                  </p:childTnLst>
                                </p:cTn>
                              </p:par>
                            </p:childTnLst>
                          </p:cTn>
                        </p:par>
                        <p:par>
                          <p:cTn id="51" fill="hold">
                            <p:stCondLst>
                              <p:cond delay="1000"/>
                            </p:stCondLst>
                            <p:childTnLst>
                              <p:par>
                                <p:cTn id="52" presetID="56" presetClass="path" presetSubtype="0" accel="50000" decel="50000" fill="hold" nodeType="afterEffect">
                                  <p:stCondLst>
                                    <p:cond delay="0"/>
                                  </p:stCondLst>
                                  <p:childTnLst>
                                    <p:animMotion origin="layout" path="M 0.00104 -0.00394 L 0.10104 -0.14862 " pathEditMode="relative" rAng="0" ptsTypes="AA">
                                      <p:cBhvr>
                                        <p:cTn id="53" dur="2000" fill="hold"/>
                                        <p:tgtEl>
                                          <p:spTgt spid="43"/>
                                        </p:tgtEl>
                                        <p:attrNameLst>
                                          <p:attrName>ppt_x</p:attrName>
                                          <p:attrName>ppt_y</p:attrName>
                                        </p:attrNameLst>
                                      </p:cBhvr>
                                      <p:rCtr x="5000" y="-7245"/>
                                    </p:animMotion>
                                  </p:childTnLst>
                                </p:cTn>
                              </p:par>
                            </p:childTnLst>
                          </p:cTn>
                        </p:par>
                        <p:par>
                          <p:cTn id="54" fill="hold">
                            <p:stCondLst>
                              <p:cond delay="3000"/>
                            </p:stCondLst>
                            <p:childTnLst>
                              <p:par>
                                <p:cTn id="55" presetID="1" presetClass="entr" presetSubtype="0" fill="hold" nodeType="afterEffect">
                                  <p:stCondLst>
                                    <p:cond delay="0"/>
                                  </p:stCondLst>
                                  <p:childTnLst>
                                    <p:set>
                                      <p:cBhvr>
                                        <p:cTn id="56" dur="1" fill="hold">
                                          <p:stCondLst>
                                            <p:cond delay="0"/>
                                          </p:stCondLst>
                                        </p:cTn>
                                        <p:tgtEl>
                                          <p:spTgt spid="55"/>
                                        </p:tgtEl>
                                        <p:attrNameLst>
                                          <p:attrName>style.visibility</p:attrName>
                                        </p:attrNameLst>
                                      </p:cBhvr>
                                      <p:to>
                                        <p:strVal val="visible"/>
                                      </p:to>
                                    </p:set>
                                  </p:childTnLst>
                                </p:cTn>
                              </p:par>
                            </p:childTnLst>
                          </p:cTn>
                        </p:par>
                        <p:par>
                          <p:cTn id="57" fill="hold">
                            <p:stCondLst>
                              <p:cond delay="3000"/>
                            </p:stCondLst>
                            <p:childTnLst>
                              <p:par>
                                <p:cTn id="58" presetID="10" presetClass="exit" presetSubtype="0" fill="hold" nodeType="afterEffect">
                                  <p:stCondLst>
                                    <p:cond delay="0"/>
                                  </p:stCondLst>
                                  <p:childTnLst>
                                    <p:animEffect transition="out" filter="fade">
                                      <p:cBhvr>
                                        <p:cTn id="59" dur="500"/>
                                        <p:tgtEl>
                                          <p:spTgt spid="43"/>
                                        </p:tgtEl>
                                      </p:cBhvr>
                                    </p:animEffect>
                                    <p:set>
                                      <p:cBhvr>
                                        <p:cTn id="60" dur="1" fill="hold">
                                          <p:stCondLst>
                                            <p:cond delay="499"/>
                                          </p:stCondLst>
                                        </p:cTn>
                                        <p:tgtEl>
                                          <p:spTgt spid="43"/>
                                        </p:tgtEl>
                                        <p:attrNameLst>
                                          <p:attrName>style.visibility</p:attrName>
                                        </p:attrNameLst>
                                      </p:cBhvr>
                                      <p:to>
                                        <p:strVal val="hidden"/>
                                      </p:to>
                                    </p:set>
                                  </p:childTnLst>
                                </p:cTn>
                              </p:par>
                              <p:par>
                                <p:cTn id="61" presetID="49" presetClass="path" presetSubtype="0" accel="50000" decel="50000" fill="hold" nodeType="withEffect">
                                  <p:stCondLst>
                                    <p:cond delay="0"/>
                                  </p:stCondLst>
                                  <p:childTnLst>
                                    <p:animMotion origin="layout" path="M 1.25E-6 4.44444E-6 L -0.33242 -0.42732 " pathEditMode="relative" rAng="0" ptsTypes="AA">
                                      <p:cBhvr>
                                        <p:cTn id="62" dur="2000" fill="hold"/>
                                        <p:tgtEl>
                                          <p:spTgt spid="55"/>
                                        </p:tgtEl>
                                        <p:attrNameLst>
                                          <p:attrName>ppt_x</p:attrName>
                                          <p:attrName>ppt_y</p:attrName>
                                        </p:attrNameLst>
                                      </p:cBhvr>
                                      <p:rCtr x="-16628" y="-21366"/>
                                    </p:animMotion>
                                  </p:childTnLst>
                                </p:cTn>
                              </p:par>
                            </p:childTnLst>
                          </p:cTn>
                        </p:par>
                        <p:par>
                          <p:cTn id="63" fill="hold">
                            <p:stCondLst>
                              <p:cond delay="5000"/>
                            </p:stCondLst>
                            <p:childTnLst>
                              <p:par>
                                <p:cTn id="64" presetID="1" presetClass="entr" presetSubtype="0" fill="hold" nodeType="afterEffect">
                                  <p:stCondLst>
                                    <p:cond delay="0"/>
                                  </p:stCondLst>
                                  <p:childTnLst>
                                    <p:set>
                                      <p:cBhvr>
                                        <p:cTn id="65" dur="1" fill="hold">
                                          <p:stCondLst>
                                            <p:cond delay="0"/>
                                          </p:stCondLst>
                                        </p:cTn>
                                        <p:tgtEl>
                                          <p:spTgt spid="52"/>
                                        </p:tgtEl>
                                        <p:attrNameLst>
                                          <p:attrName>style.visibility</p:attrName>
                                        </p:attrNameLst>
                                      </p:cBhvr>
                                      <p:to>
                                        <p:strVal val="visible"/>
                                      </p:to>
                                    </p:set>
                                  </p:childTnLst>
                                </p:cTn>
                              </p:par>
                            </p:childTnLst>
                          </p:cTn>
                        </p:par>
                        <p:par>
                          <p:cTn id="66" fill="hold">
                            <p:stCondLst>
                              <p:cond delay="5000"/>
                            </p:stCondLst>
                            <p:childTnLst>
                              <p:par>
                                <p:cTn id="67" presetID="10" presetClass="exit" presetSubtype="0" fill="hold" nodeType="afterEffect">
                                  <p:stCondLst>
                                    <p:cond delay="0"/>
                                  </p:stCondLst>
                                  <p:childTnLst>
                                    <p:animEffect transition="out" filter="fade">
                                      <p:cBhvr>
                                        <p:cTn id="68" dur="500"/>
                                        <p:tgtEl>
                                          <p:spTgt spid="55"/>
                                        </p:tgtEl>
                                      </p:cBhvr>
                                    </p:animEffect>
                                    <p:set>
                                      <p:cBhvr>
                                        <p:cTn id="69" dur="1" fill="hold">
                                          <p:stCondLst>
                                            <p:cond delay="499"/>
                                          </p:stCondLst>
                                        </p:cTn>
                                        <p:tgtEl>
                                          <p:spTgt spid="55"/>
                                        </p:tgtEl>
                                        <p:attrNameLst>
                                          <p:attrName>style.visibility</p:attrName>
                                        </p:attrNameLst>
                                      </p:cBhvr>
                                      <p:to>
                                        <p:strVal val="hidden"/>
                                      </p:to>
                                    </p:set>
                                  </p:childTnLst>
                                </p:cTn>
                              </p:par>
                              <p:par>
                                <p:cTn id="70" presetID="49" presetClass="path" presetSubtype="0" accel="50000" decel="50000" fill="hold" nodeType="withEffect">
                                  <p:stCondLst>
                                    <p:cond delay="0"/>
                                  </p:stCondLst>
                                  <p:childTnLst>
                                    <p:animMotion origin="layout" path="M -4.375E-6 3.33333E-6 L 0.13334 0.18055 " pathEditMode="relative" rAng="0" ptsTypes="AA">
                                      <p:cBhvr>
                                        <p:cTn id="71" dur="3000" fill="hold"/>
                                        <p:tgtEl>
                                          <p:spTgt spid="44"/>
                                        </p:tgtEl>
                                        <p:attrNameLst>
                                          <p:attrName>ppt_x</p:attrName>
                                          <p:attrName>ppt_y</p:attrName>
                                        </p:attrNameLst>
                                      </p:cBhvr>
                                      <p:rCtr x="6667" y="9028"/>
                                    </p:animMotion>
                                  </p:childTnLst>
                                </p:cTn>
                              </p:par>
                              <p:par>
                                <p:cTn id="72" presetID="42" presetClass="path" presetSubtype="0" accel="50000" decel="50000" fill="hold" nodeType="withEffect">
                                  <p:stCondLst>
                                    <p:cond delay="0"/>
                                  </p:stCondLst>
                                  <p:childTnLst>
                                    <p:animMotion origin="layout" path="M 4.58333E-6 4.44444E-6 L -0.01055 0.29652 " pathEditMode="relative" rAng="0" ptsTypes="AA">
                                      <p:cBhvr>
                                        <p:cTn id="73" dur="3000" fill="hold"/>
                                        <p:tgtEl>
                                          <p:spTgt spid="52"/>
                                        </p:tgtEl>
                                        <p:attrNameLst>
                                          <p:attrName>ppt_x</p:attrName>
                                          <p:attrName>ppt_y</p:attrName>
                                        </p:attrNameLst>
                                      </p:cBhvr>
                                      <p:rCtr x="-534" y="14815"/>
                                    </p:animMotion>
                                  </p:childTnLst>
                                </p:cTn>
                              </p:par>
                            </p:childTnLst>
                          </p:cTn>
                        </p:par>
                        <p:par>
                          <p:cTn id="74" fill="hold">
                            <p:stCondLst>
                              <p:cond delay="8000"/>
                            </p:stCondLst>
                            <p:childTnLst>
                              <p:par>
                                <p:cTn id="75" presetID="10" presetClass="entr" presetSubtype="0" fill="hold" nodeType="after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fade">
                                      <p:cBhvr>
                                        <p:cTn id="77" dur="500"/>
                                        <p:tgtEl>
                                          <p:spTgt spid="51"/>
                                        </p:tgtEl>
                                      </p:cBhvr>
                                    </p:animEffect>
                                  </p:childTnLst>
                                </p:cTn>
                              </p:par>
                              <p:par>
                                <p:cTn id="78" presetID="10" presetClass="entr" presetSubtype="0" fill="hold" nodeType="with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fade">
                                      <p:cBhvr>
                                        <p:cTn id="8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a:t>Set up staging environments</a:t>
            </a:r>
            <a:br>
              <a:rPr lang="en-US" dirty="0"/>
            </a:br>
            <a:endParaRPr lang="en-US" dirty="0"/>
          </a:p>
        </p:txBody>
      </p:sp>
    </p:spTree>
    <p:extLst>
      <p:ext uri="{BB962C8B-B14F-4D97-AF65-F5344CB8AC3E}">
        <p14:creationId xmlns:p14="http://schemas.microsoft.com/office/powerpoint/2010/main" val="1162357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6691" y="5608463"/>
            <a:ext cx="9976363" cy="917575"/>
          </a:xfrm>
        </p:spPr>
        <p:txBody>
          <a:bodyPr/>
          <a:lstStyle/>
          <a:p>
            <a:r>
              <a:rPr lang="en-US" sz="4400" dirty="0">
                <a:solidFill>
                  <a:schemeClr val="bg1"/>
                </a:solidFill>
              </a:rPr>
              <a:t>Application </a:t>
            </a:r>
            <a:r>
              <a:rPr lang="en-US" sz="4400" dirty="0" smtClean="0">
                <a:solidFill>
                  <a:schemeClr val="bg1"/>
                </a:solidFill>
              </a:rPr>
              <a:t>Settings</a:t>
            </a:r>
            <a:endParaRPr lang="en-US" sz="4400" dirty="0">
              <a:solidFill>
                <a:schemeClr val="bg1"/>
              </a:solidFill>
            </a:endParaRPr>
          </a:p>
        </p:txBody>
      </p:sp>
      <p:sp>
        <p:nvSpPr>
          <p:cNvPr id="4" name="Freeform 3"/>
          <p:cNvSpPr>
            <a:spLocks noChangeAspect="1"/>
          </p:cNvSpPr>
          <p:nvPr/>
        </p:nvSpPr>
        <p:spPr bwMode="black">
          <a:xfrm>
            <a:off x="4553787" y="668663"/>
            <a:ext cx="7126162" cy="393659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dirty="0">
              <a:solidFill>
                <a:srgbClr val="505050"/>
              </a:solidFill>
            </a:endParaRPr>
          </a:p>
        </p:txBody>
      </p:sp>
      <p:sp>
        <p:nvSpPr>
          <p:cNvPr id="5" name="Rectangle 4"/>
          <p:cNvSpPr/>
          <p:nvPr/>
        </p:nvSpPr>
        <p:spPr>
          <a:xfrm>
            <a:off x="6685990" y="4143446"/>
            <a:ext cx="3275593" cy="5147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14367"/>
            <a:r>
              <a:rPr lang="en-US" sz="2745" dirty="0">
                <a:gradFill>
                  <a:gsLst>
                    <a:gs pos="0">
                      <a:srgbClr val="0078D7"/>
                    </a:gs>
                    <a:gs pos="100000">
                      <a:srgbClr val="0078D7"/>
                    </a:gs>
                  </a:gsLst>
                  <a:lin ang="5400000" scaled="0"/>
                </a:gradFill>
              </a:rPr>
              <a:t>Microsoft Azure</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16200" y="3159296"/>
            <a:ext cx="1002201" cy="1002201"/>
          </a:xfrm>
          <a:prstGeom prst="rect">
            <a:avLst/>
          </a:prstGeom>
        </p:spPr>
      </p:pic>
      <p:pic>
        <p:nvPicPr>
          <p:cNvPr id="7" name="Picture 6"/>
          <p:cNvPicPr>
            <a:picLocks noChangeAspect="1"/>
          </p:cNvPicPr>
          <p:nvPr/>
        </p:nvPicPr>
        <p:blipFill>
          <a:blip r:embed="rId4"/>
          <a:stretch>
            <a:fillRect/>
          </a:stretch>
        </p:blipFill>
        <p:spPr>
          <a:xfrm>
            <a:off x="7729498" y="1817640"/>
            <a:ext cx="774740" cy="692186"/>
          </a:xfrm>
          <a:prstGeom prst="rect">
            <a:avLst/>
          </a:prstGeom>
        </p:spPr>
      </p:pic>
      <p:sp>
        <p:nvSpPr>
          <p:cNvPr id="9" name="Arc 8"/>
          <p:cNvSpPr/>
          <p:nvPr/>
        </p:nvSpPr>
        <p:spPr>
          <a:xfrm rot="15298052">
            <a:off x="7407032" y="2574772"/>
            <a:ext cx="774387" cy="590925"/>
          </a:xfrm>
          <a:prstGeom prst="arc">
            <a:avLst>
              <a:gd name="adj1" fmla="val 12626486"/>
              <a:gd name="adj2" fmla="val 21123163"/>
            </a:avLst>
          </a:prstGeom>
          <a:ln>
            <a:solidFill>
              <a:schemeClr val="tx1"/>
            </a:solidFill>
            <a:headEnd type="stealth" w="sm"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sp>
        <p:nvSpPr>
          <p:cNvPr id="10" name="Arc 9"/>
          <p:cNvSpPr/>
          <p:nvPr/>
        </p:nvSpPr>
        <p:spPr>
          <a:xfrm rot="15504807" flipV="1">
            <a:off x="8148251" y="2496997"/>
            <a:ext cx="744377" cy="675128"/>
          </a:xfrm>
          <a:prstGeom prst="arc">
            <a:avLst>
              <a:gd name="adj1" fmla="val 11645508"/>
              <a:gd name="adj2" fmla="val 20702189"/>
            </a:avLst>
          </a:prstGeom>
          <a:ln>
            <a:solidFill>
              <a:schemeClr val="tx1"/>
            </a:solidFill>
            <a:headEnd type="none"/>
            <a:tailEnd type="stealth"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solidFill>
                <a:srgbClr val="343434"/>
              </a:solidFill>
            </a:endParaRPr>
          </a:p>
        </p:txBody>
      </p:sp>
      <p:sp>
        <p:nvSpPr>
          <p:cNvPr id="11" name="TextBox 10"/>
          <p:cNvSpPr txBox="1"/>
          <p:nvPr/>
        </p:nvSpPr>
        <p:spPr>
          <a:xfrm>
            <a:off x="8709389" y="2758459"/>
            <a:ext cx="2006383" cy="760208"/>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gradFill>
                  <a:gsLst>
                    <a:gs pos="2917">
                      <a:srgbClr val="343434"/>
                    </a:gs>
                    <a:gs pos="30000">
                      <a:srgbClr val="343434"/>
                    </a:gs>
                  </a:gsLst>
                  <a:lin ang="5400000" scaled="0"/>
                </a:gradFill>
              </a:rPr>
              <a:t>Retrieve Application </a:t>
            </a:r>
          </a:p>
          <a:p>
            <a:pPr>
              <a:lnSpc>
                <a:spcPct val="90000"/>
              </a:lnSpc>
              <a:spcAft>
                <a:spcPts val="600"/>
              </a:spcAft>
            </a:pPr>
            <a:r>
              <a:rPr lang="en-US" sz="1400" dirty="0" smtClean="0">
                <a:gradFill>
                  <a:gsLst>
                    <a:gs pos="2917">
                      <a:srgbClr val="343434"/>
                    </a:gs>
                    <a:gs pos="30000">
                      <a:srgbClr val="343434"/>
                    </a:gs>
                  </a:gsLst>
                  <a:lin ang="5400000" scaled="0"/>
                </a:gradFill>
              </a:rPr>
              <a:t>Settings</a:t>
            </a:r>
          </a:p>
        </p:txBody>
      </p:sp>
      <p:sp>
        <p:nvSpPr>
          <p:cNvPr id="12" name="TextBox 11"/>
          <p:cNvSpPr txBox="1"/>
          <p:nvPr/>
        </p:nvSpPr>
        <p:spPr>
          <a:xfrm>
            <a:off x="7616649" y="2509826"/>
            <a:ext cx="1138773" cy="760208"/>
          </a:xfrm>
          <a:prstGeom prst="rect">
            <a:avLst/>
          </a:prstGeom>
          <a:noFill/>
        </p:spPr>
        <p:txBody>
          <a:bodyPr wrap="none" lIns="182880" tIns="146304" rIns="182880" bIns="146304" rtlCol="0">
            <a:spAutoFit/>
          </a:bodyPr>
          <a:lstStyle/>
          <a:p>
            <a:pPr>
              <a:lnSpc>
                <a:spcPct val="90000"/>
              </a:lnSpc>
              <a:spcAft>
                <a:spcPts val="600"/>
              </a:spcAft>
            </a:pPr>
            <a:r>
              <a:rPr lang="en-US" sz="1400" b="1" dirty="0" smtClean="0">
                <a:solidFill>
                  <a:srgbClr val="0072C6"/>
                </a:solidFill>
              </a:rPr>
              <a:t>Runtime </a:t>
            </a:r>
          </a:p>
          <a:p>
            <a:pPr>
              <a:lnSpc>
                <a:spcPct val="90000"/>
              </a:lnSpc>
              <a:spcAft>
                <a:spcPts val="600"/>
              </a:spcAft>
            </a:pPr>
            <a:r>
              <a:rPr lang="en-US" sz="1400" b="1" dirty="0" smtClean="0">
                <a:solidFill>
                  <a:srgbClr val="0072C6"/>
                </a:solidFill>
              </a:rPr>
              <a:t>Intercept</a:t>
            </a:r>
            <a:endParaRPr lang="en-US" sz="1400" dirty="0" smtClean="0">
              <a:gradFill>
                <a:gsLst>
                  <a:gs pos="2917">
                    <a:srgbClr val="343434"/>
                  </a:gs>
                  <a:gs pos="30000">
                    <a:srgbClr val="343434"/>
                  </a:gs>
                </a:gsLst>
                <a:lin ang="5400000" scaled="0"/>
              </a:gradFill>
            </a:endParaRPr>
          </a:p>
        </p:txBody>
      </p:sp>
      <p:sp>
        <p:nvSpPr>
          <p:cNvPr id="13" name="TextBox 12"/>
          <p:cNvSpPr txBox="1"/>
          <p:nvPr/>
        </p:nvSpPr>
        <p:spPr>
          <a:xfrm>
            <a:off x="6154650" y="2282940"/>
            <a:ext cx="1493550" cy="760208"/>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gradFill>
                  <a:gsLst>
                    <a:gs pos="2917">
                      <a:srgbClr val="343434"/>
                    </a:gs>
                    <a:gs pos="30000">
                      <a:srgbClr val="343434"/>
                    </a:gs>
                  </a:gsLst>
                  <a:lin ang="5400000" scaled="0"/>
                </a:gradFill>
              </a:rPr>
              <a:t>Set key/value</a:t>
            </a:r>
          </a:p>
          <a:p>
            <a:pPr>
              <a:lnSpc>
                <a:spcPct val="90000"/>
              </a:lnSpc>
              <a:spcAft>
                <a:spcPts val="600"/>
              </a:spcAft>
            </a:pPr>
            <a:r>
              <a:rPr lang="en-US" sz="1400" dirty="0" smtClean="0">
                <a:gradFill>
                  <a:gsLst>
                    <a:gs pos="2917">
                      <a:srgbClr val="343434"/>
                    </a:gs>
                    <a:gs pos="30000">
                      <a:srgbClr val="343434"/>
                    </a:gs>
                  </a:gsLst>
                  <a:lin ang="5400000" scaled="0"/>
                </a:gradFill>
              </a:rPr>
              <a:t>In </a:t>
            </a:r>
            <a:r>
              <a:rPr lang="en-US" sz="1400" dirty="0" err="1" smtClean="0">
                <a:gradFill>
                  <a:gsLst>
                    <a:gs pos="2917">
                      <a:srgbClr val="343434"/>
                    </a:gs>
                    <a:gs pos="30000">
                      <a:srgbClr val="343434"/>
                    </a:gs>
                  </a:gsLst>
                  <a:lin ang="5400000" scaled="0"/>
                </a:gradFill>
              </a:rPr>
              <a:t>Web.Config</a:t>
            </a:r>
            <a:endParaRPr lang="en-US" sz="1400" dirty="0" smtClean="0">
              <a:gradFill>
                <a:gsLst>
                  <a:gs pos="2917">
                    <a:srgbClr val="343434"/>
                  </a:gs>
                  <a:gs pos="30000">
                    <a:srgbClr val="343434"/>
                  </a:gs>
                </a:gsLst>
                <a:lin ang="5400000" scaled="0"/>
              </a:gradFill>
            </a:endParaRPr>
          </a:p>
        </p:txBody>
      </p:sp>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6936" y="3308180"/>
            <a:ext cx="780290" cy="780290"/>
          </a:xfrm>
          <a:prstGeom prst="rect">
            <a:avLst/>
          </a:prstGeom>
        </p:spPr>
      </p:pic>
      <p:sp>
        <p:nvSpPr>
          <p:cNvPr id="17" name="TextBox 16"/>
          <p:cNvSpPr txBox="1"/>
          <p:nvPr/>
        </p:nvSpPr>
        <p:spPr>
          <a:xfrm>
            <a:off x="85316" y="4088470"/>
            <a:ext cx="1714402" cy="646331"/>
          </a:xfrm>
          <a:prstGeom prst="rect">
            <a:avLst/>
          </a:prstGeom>
          <a:noFill/>
        </p:spPr>
        <p:txBody>
          <a:bodyPr wrap="square" rtlCol="0">
            <a:spAutoFit/>
          </a:bodyPr>
          <a:lstStyle/>
          <a:p>
            <a:pPr algn="ctr" defTabSz="896386">
              <a:defRPr/>
            </a:pPr>
            <a:r>
              <a:rPr lang="en-US" kern="0" dirty="0" smtClean="0">
                <a:solidFill>
                  <a:srgbClr val="343434"/>
                </a:solidFill>
              </a:rPr>
              <a:t>Source Control </a:t>
            </a:r>
            <a:endParaRPr lang="en-US" kern="0" dirty="0">
              <a:solidFill>
                <a:srgbClr val="343434"/>
              </a:solidFill>
            </a:endParaRPr>
          </a:p>
          <a:p>
            <a:pPr algn="ctr" defTabSz="896386">
              <a:defRPr/>
            </a:pPr>
            <a:r>
              <a:rPr lang="en-US" kern="0" dirty="0" smtClean="0">
                <a:solidFill>
                  <a:srgbClr val="343434"/>
                </a:solidFill>
              </a:rPr>
              <a:t>Code Repo  </a:t>
            </a:r>
            <a:endParaRPr lang="en-US" kern="0" dirty="0">
              <a:solidFill>
                <a:srgbClr val="343434"/>
              </a:solidFill>
            </a:endParaRPr>
          </a:p>
        </p:txBody>
      </p:sp>
      <p:cxnSp>
        <p:nvCxnSpPr>
          <p:cNvPr id="18" name="Straight Connector 17"/>
          <p:cNvCxnSpPr/>
          <p:nvPr/>
        </p:nvCxnSpPr>
        <p:spPr>
          <a:xfrm flipH="1">
            <a:off x="1325881" y="3634740"/>
            <a:ext cx="6263957" cy="25656"/>
          </a:xfrm>
          <a:prstGeom prst="line">
            <a:avLst/>
          </a:prstGeom>
          <a:noFill/>
          <a:ln w="28575" cap="flat" cmpd="sng" algn="ctr">
            <a:solidFill>
              <a:srgbClr val="92D050"/>
            </a:solidFill>
            <a:prstDash val="solid"/>
            <a:miter lim="800000"/>
            <a:headEnd type="triangle"/>
          </a:ln>
          <a:effectLst/>
        </p:spPr>
      </p:cxnSp>
      <p:sp>
        <p:nvSpPr>
          <p:cNvPr id="22" name="TextBox 21"/>
          <p:cNvSpPr txBox="1"/>
          <p:nvPr/>
        </p:nvSpPr>
        <p:spPr>
          <a:xfrm>
            <a:off x="1412567" y="1572957"/>
            <a:ext cx="4689489" cy="489365"/>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gradFill>
                  <a:gsLst>
                    <a:gs pos="2917">
                      <a:srgbClr val="343434"/>
                    </a:gs>
                    <a:gs pos="30000">
                      <a:srgbClr val="343434"/>
                    </a:gs>
                  </a:gsLst>
                  <a:lin ang="5400000" scaled="0"/>
                </a:gradFill>
              </a:rPr>
              <a:t>Set Application Settings via Azure portal or PowerShell</a:t>
            </a:r>
          </a:p>
        </p:txBody>
      </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5804" y="1345373"/>
            <a:ext cx="780290" cy="780290"/>
          </a:xfrm>
          <a:prstGeom prst="rect">
            <a:avLst/>
          </a:prstGeom>
        </p:spPr>
      </p:pic>
      <p:cxnSp>
        <p:nvCxnSpPr>
          <p:cNvPr id="26" name="Straight Connector 25"/>
          <p:cNvCxnSpPr/>
          <p:nvPr/>
        </p:nvCxnSpPr>
        <p:spPr>
          <a:xfrm flipH="1" flipV="1">
            <a:off x="1325881" y="2023110"/>
            <a:ext cx="6305355" cy="3666"/>
          </a:xfrm>
          <a:prstGeom prst="line">
            <a:avLst/>
          </a:prstGeom>
          <a:noFill/>
          <a:ln w="28575" cap="flat" cmpd="sng" algn="ctr">
            <a:solidFill>
              <a:srgbClr val="92D050"/>
            </a:solidFill>
            <a:prstDash val="solid"/>
            <a:miter lim="800000"/>
            <a:headEnd type="triangle"/>
          </a:ln>
          <a:effectLst/>
        </p:spPr>
      </p:cxnSp>
      <p:sp>
        <p:nvSpPr>
          <p:cNvPr id="29" name="TextBox 28"/>
          <p:cNvSpPr txBox="1"/>
          <p:nvPr/>
        </p:nvSpPr>
        <p:spPr>
          <a:xfrm>
            <a:off x="1395109" y="3253478"/>
            <a:ext cx="2457596" cy="489365"/>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gradFill>
                  <a:gsLst>
                    <a:gs pos="2917">
                      <a:srgbClr val="343434"/>
                    </a:gs>
                    <a:gs pos="30000">
                      <a:srgbClr val="343434"/>
                    </a:gs>
                  </a:gsLst>
                  <a:lin ang="5400000" scaled="0"/>
                </a:gradFill>
              </a:rPr>
              <a:t>Web Deployment Package</a:t>
            </a:r>
          </a:p>
        </p:txBody>
      </p:sp>
    </p:spTree>
    <p:extLst>
      <p:ext uri="{BB962C8B-B14F-4D97-AF65-F5344CB8AC3E}">
        <p14:creationId xmlns:p14="http://schemas.microsoft.com/office/powerpoint/2010/main" val="4050888997"/>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Web Jobs</a:t>
            </a:r>
            <a:endParaRPr lang="en-US" sz="8800" dirty="0"/>
          </a:p>
        </p:txBody>
      </p:sp>
    </p:spTree>
    <p:extLst>
      <p:ext uri="{BB962C8B-B14F-4D97-AF65-F5344CB8AC3E}">
        <p14:creationId xmlns:p14="http://schemas.microsoft.com/office/powerpoint/2010/main" val="3631169261"/>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712" y="320751"/>
            <a:ext cx="9976363" cy="917575"/>
          </a:xfrm>
        </p:spPr>
        <p:txBody>
          <a:bodyPr anchor="ctr">
            <a:noAutofit/>
          </a:bodyPr>
          <a:lstStyle/>
          <a:p>
            <a:pPr marL="252000">
              <a:spcBef>
                <a:spcPts val="0"/>
              </a:spcBef>
            </a:pPr>
            <a:r>
              <a:rPr lang="en-US" sz="4400" dirty="0" smtClean="0"/>
              <a:t>Light-weight CPU Intensive </a:t>
            </a:r>
            <a:r>
              <a:rPr lang="en-US" sz="4400" dirty="0"/>
              <a:t>T</a:t>
            </a:r>
            <a:r>
              <a:rPr lang="en-US" sz="4400" dirty="0" smtClean="0"/>
              <a:t>asks</a:t>
            </a:r>
            <a:endParaRPr lang="en-US" sz="4400" dirty="0"/>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1041" y="4174969"/>
            <a:ext cx="780290" cy="780290"/>
          </a:xfrm>
          <a:prstGeom prst="rect">
            <a:avLst/>
          </a:prstGeom>
        </p:spPr>
      </p:pic>
      <p:sp>
        <p:nvSpPr>
          <p:cNvPr id="43" name="AutoShape 2" descr="Image result for exe icon"/>
          <p:cNvSpPr>
            <a:spLocks noChangeAspect="1" noChangeArrowheads="1"/>
          </p:cNvSpPr>
          <p:nvPr/>
        </p:nvSpPr>
        <p:spPr bwMode="auto">
          <a:xfrm>
            <a:off x="-317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AutoShape 4" descr="Image result for exe icon"/>
          <p:cNvSpPr>
            <a:spLocks noChangeAspect="1" noChangeArrowheads="1"/>
          </p:cNvSpPr>
          <p:nvPr/>
        </p:nvSpPr>
        <p:spPr bwMode="auto">
          <a:xfrm>
            <a:off x="12065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6" name="Group 45"/>
          <p:cNvGrpSpPr/>
          <p:nvPr/>
        </p:nvGrpSpPr>
        <p:grpSpPr>
          <a:xfrm>
            <a:off x="527657" y="1269452"/>
            <a:ext cx="9606527" cy="967694"/>
            <a:chOff x="567531" y="3258922"/>
            <a:chExt cx="10642799" cy="1364755"/>
          </a:xfrm>
        </p:grpSpPr>
        <p:grpSp>
          <p:nvGrpSpPr>
            <p:cNvPr id="47" name="Group 46"/>
            <p:cNvGrpSpPr/>
            <p:nvPr/>
          </p:nvGrpSpPr>
          <p:grpSpPr>
            <a:xfrm>
              <a:off x="567531" y="3276179"/>
              <a:ext cx="1769523" cy="1347498"/>
              <a:chOff x="567531" y="3290916"/>
              <a:chExt cx="1769523" cy="1347498"/>
            </a:xfrm>
          </p:grpSpPr>
          <p:pic>
            <p:nvPicPr>
              <p:cNvPr id="66" name="Picture 65" descr="http://static2.xdeb.org/sites/default/files/blog_image_gallery/termin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1670" y="3290916"/>
                <a:ext cx="941247" cy="941247"/>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10"/>
              <p:cNvSpPr txBox="1"/>
              <p:nvPr/>
            </p:nvSpPr>
            <p:spPr>
              <a:xfrm>
                <a:off x="567531" y="4269082"/>
                <a:ext cx="176952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run.cmd, run.bat</a:t>
                </a:r>
                <a:endParaRPr lang="en-US" dirty="0"/>
              </a:p>
            </p:txBody>
          </p:sp>
        </p:grpSp>
        <p:grpSp>
          <p:nvGrpSpPr>
            <p:cNvPr id="48" name="Group 47"/>
            <p:cNvGrpSpPr/>
            <p:nvPr/>
          </p:nvGrpSpPr>
          <p:grpSpPr>
            <a:xfrm>
              <a:off x="2718720" y="3322937"/>
              <a:ext cx="886846" cy="1300139"/>
              <a:chOff x="2320559" y="3383229"/>
              <a:chExt cx="886846" cy="1300139"/>
            </a:xfrm>
          </p:grpSpPr>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4479" y="3383229"/>
                <a:ext cx="699005" cy="780288"/>
              </a:xfrm>
              <a:prstGeom prst="rect">
                <a:avLst/>
              </a:prstGeom>
            </p:spPr>
          </p:pic>
          <p:sp>
            <p:nvSpPr>
              <p:cNvPr id="65" name="TextBox 11"/>
              <p:cNvSpPr txBox="1"/>
              <p:nvPr/>
            </p:nvSpPr>
            <p:spPr>
              <a:xfrm>
                <a:off x="2320559" y="4314036"/>
                <a:ext cx="88684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run.exe</a:t>
                </a:r>
                <a:endParaRPr lang="en-US" dirty="0"/>
              </a:p>
            </p:txBody>
          </p:sp>
        </p:grpSp>
        <p:grpSp>
          <p:nvGrpSpPr>
            <p:cNvPr id="49" name="Group 48"/>
            <p:cNvGrpSpPr/>
            <p:nvPr/>
          </p:nvGrpSpPr>
          <p:grpSpPr>
            <a:xfrm>
              <a:off x="3987232" y="3258922"/>
              <a:ext cx="994156" cy="1364154"/>
              <a:chOff x="3640103" y="3255198"/>
              <a:chExt cx="994156" cy="1364154"/>
            </a:xfrm>
          </p:grpSpPr>
          <p:pic>
            <p:nvPicPr>
              <p:cNvPr id="62" name="Picture 61" descr="http://ts2.mm.bing.net/th?id=HN.608047454047176771&amp;w=161&amp;h=164&amp;c=7&amp;rs=1&amp;pid=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0103" y="3255198"/>
                <a:ext cx="994156" cy="1012681"/>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15"/>
              <p:cNvSpPr txBox="1"/>
              <p:nvPr/>
            </p:nvSpPr>
            <p:spPr>
              <a:xfrm>
                <a:off x="3693381" y="4250020"/>
                <a:ext cx="89364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run.ps1</a:t>
                </a:r>
                <a:endParaRPr lang="en-US" dirty="0"/>
              </a:p>
            </p:txBody>
          </p:sp>
        </p:grpSp>
        <p:grpSp>
          <p:nvGrpSpPr>
            <p:cNvPr id="50" name="Group 49"/>
            <p:cNvGrpSpPr/>
            <p:nvPr/>
          </p:nvGrpSpPr>
          <p:grpSpPr>
            <a:xfrm>
              <a:off x="5363054" y="3294879"/>
              <a:ext cx="890119" cy="1328197"/>
              <a:chOff x="5102707" y="3328315"/>
              <a:chExt cx="890119" cy="1328197"/>
            </a:xfrm>
          </p:grpSpPr>
          <p:pic>
            <p:nvPicPr>
              <p:cNvPr id="60" name="Picture 59" descr="http://secpod.org/blog/wp-content/uploads/2014/09/bash_shel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02707" y="3328315"/>
                <a:ext cx="890119" cy="89011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16"/>
              <p:cNvSpPr txBox="1"/>
              <p:nvPr/>
            </p:nvSpPr>
            <p:spPr>
              <a:xfrm>
                <a:off x="5158877" y="4287180"/>
                <a:ext cx="77777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run.sh</a:t>
                </a:r>
                <a:endParaRPr lang="en-US" dirty="0"/>
              </a:p>
            </p:txBody>
          </p:sp>
        </p:grpSp>
        <p:grpSp>
          <p:nvGrpSpPr>
            <p:cNvPr id="51" name="Group 50"/>
            <p:cNvGrpSpPr/>
            <p:nvPr/>
          </p:nvGrpSpPr>
          <p:grpSpPr>
            <a:xfrm>
              <a:off x="6634839" y="3352382"/>
              <a:ext cx="1206349" cy="1270694"/>
              <a:chOff x="6461274" y="3449567"/>
              <a:chExt cx="1206349" cy="1270694"/>
            </a:xfrm>
          </p:grpSpPr>
          <p:pic>
            <p:nvPicPr>
              <p:cNvPr id="58" name="Picture 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1274" y="3449567"/>
                <a:ext cx="1206349" cy="647619"/>
              </a:xfrm>
              <a:prstGeom prst="rect">
                <a:avLst/>
              </a:prstGeom>
            </p:spPr>
          </p:pic>
          <p:sp>
            <p:nvSpPr>
              <p:cNvPr id="59" name="TextBox 17"/>
              <p:cNvSpPr txBox="1"/>
              <p:nvPr/>
            </p:nvSpPr>
            <p:spPr>
              <a:xfrm>
                <a:off x="6598615" y="4350929"/>
                <a:ext cx="93166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smtClean="0"/>
                  <a:t>run.php</a:t>
                </a:r>
                <a:endParaRPr lang="en-US" dirty="0"/>
              </a:p>
            </p:txBody>
          </p:sp>
        </p:grpSp>
        <p:grpSp>
          <p:nvGrpSpPr>
            <p:cNvPr id="52" name="Group 51"/>
            <p:cNvGrpSpPr/>
            <p:nvPr/>
          </p:nvGrpSpPr>
          <p:grpSpPr>
            <a:xfrm>
              <a:off x="8222854" y="3276781"/>
              <a:ext cx="1000395" cy="1346295"/>
              <a:chOff x="8136071" y="3290916"/>
              <a:chExt cx="1000395" cy="1346295"/>
            </a:xfrm>
          </p:grpSpPr>
          <p:pic>
            <p:nvPicPr>
              <p:cNvPr id="56" name="Picture 5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36071" y="3290916"/>
                <a:ext cx="1000395" cy="964920"/>
              </a:xfrm>
              <a:prstGeom prst="rect">
                <a:avLst/>
              </a:prstGeom>
            </p:spPr>
          </p:pic>
          <p:sp>
            <p:nvSpPr>
              <p:cNvPr id="57" name="TextBox 56"/>
              <p:cNvSpPr txBox="1"/>
              <p:nvPr/>
            </p:nvSpPr>
            <p:spPr>
              <a:xfrm>
                <a:off x="8240743" y="4267879"/>
                <a:ext cx="79105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run.py</a:t>
                </a:r>
                <a:endParaRPr lang="en-US" dirty="0"/>
              </a:p>
            </p:txBody>
          </p:sp>
        </p:grpSp>
        <p:grpSp>
          <p:nvGrpSpPr>
            <p:cNvPr id="53" name="Group 52"/>
            <p:cNvGrpSpPr/>
            <p:nvPr/>
          </p:nvGrpSpPr>
          <p:grpSpPr>
            <a:xfrm>
              <a:off x="9604913" y="3302188"/>
              <a:ext cx="1605417" cy="1317358"/>
              <a:chOff x="9604913" y="3341731"/>
              <a:chExt cx="1605417" cy="1317358"/>
            </a:xfrm>
          </p:grpSpPr>
          <p:pic>
            <p:nvPicPr>
              <p:cNvPr id="54" name="Picture 53"/>
              <p:cNvPicPr>
                <a:picLocks noChangeAspect="1"/>
              </p:cNvPicPr>
              <p:nvPr/>
            </p:nvPicPr>
            <p:blipFill>
              <a:blip r:embed="rId10"/>
              <a:stretch>
                <a:fillRect/>
              </a:stretch>
            </p:blipFill>
            <p:spPr>
              <a:xfrm>
                <a:off x="9604913" y="3341731"/>
                <a:ext cx="1605417" cy="863290"/>
              </a:xfrm>
              <a:prstGeom prst="rect">
                <a:avLst/>
              </a:prstGeom>
            </p:spPr>
          </p:pic>
          <p:sp>
            <p:nvSpPr>
              <p:cNvPr id="55" name="TextBox 19"/>
              <p:cNvSpPr txBox="1"/>
              <p:nvPr/>
            </p:nvSpPr>
            <p:spPr>
              <a:xfrm>
                <a:off x="10052395" y="4289757"/>
                <a:ext cx="71045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run.js</a:t>
                </a:r>
                <a:endParaRPr lang="en-US" dirty="0"/>
              </a:p>
            </p:txBody>
          </p:sp>
        </p:grpSp>
      </p:grpSp>
      <p:sp>
        <p:nvSpPr>
          <p:cNvPr id="70" name="Content Placeholder 4"/>
          <p:cNvSpPr txBox="1">
            <a:spLocks/>
          </p:cNvSpPr>
          <p:nvPr/>
        </p:nvSpPr>
        <p:spPr>
          <a:xfrm>
            <a:off x="3907352" y="3614201"/>
            <a:ext cx="908124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err="1" smtClean="0">
                <a:solidFill>
                  <a:schemeClr val="tx1"/>
                </a:solidFill>
              </a:rPr>
              <a:t>BlobTrigger</a:t>
            </a:r>
            <a:r>
              <a:rPr lang="en-US" sz="2800" dirty="0" smtClean="0">
                <a:solidFill>
                  <a:schemeClr val="tx1"/>
                </a:solidFill>
              </a:rPr>
              <a:t>, </a:t>
            </a:r>
            <a:r>
              <a:rPr lang="en-US" sz="2800" dirty="0" err="1" smtClean="0">
                <a:solidFill>
                  <a:schemeClr val="tx1"/>
                </a:solidFill>
              </a:rPr>
              <a:t>TableTrigger</a:t>
            </a:r>
            <a:r>
              <a:rPr lang="en-US" sz="2800" dirty="0" smtClean="0">
                <a:solidFill>
                  <a:schemeClr val="tx1"/>
                </a:solidFill>
              </a:rPr>
              <a:t>,  </a:t>
            </a:r>
            <a:r>
              <a:rPr lang="en-US" sz="2800" dirty="0" err="1" smtClean="0">
                <a:solidFill>
                  <a:schemeClr val="tx1"/>
                </a:solidFill>
              </a:rPr>
              <a:t>QueueTrigger</a:t>
            </a:r>
            <a:r>
              <a:rPr lang="en-US" sz="2800" dirty="0" smtClean="0">
                <a:solidFill>
                  <a:schemeClr val="tx1"/>
                </a:solidFill>
              </a:rPr>
              <a:t>, </a:t>
            </a:r>
            <a:br>
              <a:rPr lang="en-US" sz="2800" dirty="0" smtClean="0">
                <a:solidFill>
                  <a:schemeClr val="tx1"/>
                </a:solidFill>
              </a:rPr>
            </a:br>
            <a:r>
              <a:rPr lang="en-US" sz="2800" dirty="0" err="1" smtClean="0">
                <a:solidFill>
                  <a:schemeClr val="tx1"/>
                </a:solidFill>
              </a:rPr>
              <a:t>ServicebusTrigger</a:t>
            </a:r>
            <a:endParaRPr lang="en-US" sz="2800" dirty="0" smtClean="0">
              <a:solidFill>
                <a:schemeClr val="tx1"/>
              </a:solidFill>
            </a:endParaRPr>
          </a:p>
        </p:txBody>
      </p:sp>
      <p:sp>
        <p:nvSpPr>
          <p:cNvPr id="71" name="Content Placeholder 4"/>
          <p:cNvSpPr txBox="1">
            <a:spLocks/>
          </p:cNvSpPr>
          <p:nvPr/>
        </p:nvSpPr>
        <p:spPr>
          <a:xfrm>
            <a:off x="2748408" y="289350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Scale:</a:t>
            </a:r>
          </a:p>
        </p:txBody>
      </p:sp>
      <p:sp>
        <p:nvSpPr>
          <p:cNvPr id="72" name="Content Placeholder 4"/>
          <p:cNvSpPr txBox="1">
            <a:spLocks/>
          </p:cNvSpPr>
          <p:nvPr/>
        </p:nvSpPr>
        <p:spPr>
          <a:xfrm>
            <a:off x="3907352" y="2877021"/>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Singleton, Multi-instance</a:t>
            </a:r>
          </a:p>
        </p:txBody>
      </p:sp>
      <p:sp>
        <p:nvSpPr>
          <p:cNvPr id="73" name="Content Placeholder 4"/>
          <p:cNvSpPr txBox="1">
            <a:spLocks/>
          </p:cNvSpPr>
          <p:nvPr/>
        </p:nvSpPr>
        <p:spPr>
          <a:xfrm>
            <a:off x="2226933" y="233425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Job </a:t>
            </a:r>
            <a:r>
              <a:rPr lang="en-US" sz="2800" dirty="0" smtClean="0">
                <a:solidFill>
                  <a:schemeClr val="tx1"/>
                </a:solidFill>
              </a:rPr>
              <a:t>Type:</a:t>
            </a:r>
          </a:p>
        </p:txBody>
      </p:sp>
      <p:sp>
        <p:nvSpPr>
          <p:cNvPr id="74" name="Content Placeholder 4"/>
          <p:cNvSpPr txBox="1">
            <a:spLocks/>
          </p:cNvSpPr>
          <p:nvPr/>
        </p:nvSpPr>
        <p:spPr>
          <a:xfrm>
            <a:off x="3867178" y="2354172"/>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On-Demand, Scheduled, Continuous</a:t>
            </a:r>
          </a:p>
        </p:txBody>
      </p:sp>
      <p:sp>
        <p:nvSpPr>
          <p:cNvPr id="78" name="Content Placeholder 4"/>
          <p:cNvSpPr txBox="1">
            <a:spLocks/>
          </p:cNvSpPr>
          <p:nvPr/>
        </p:nvSpPr>
        <p:spPr>
          <a:xfrm>
            <a:off x="264283" y="3400922"/>
            <a:ext cx="3898928"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err="1" smtClean="0">
                <a:solidFill>
                  <a:schemeClr val="tx1"/>
                </a:solidFill>
              </a:rPr>
              <a:t>WebJobs</a:t>
            </a:r>
            <a:r>
              <a:rPr lang="en-US" sz="2800" dirty="0" smtClean="0">
                <a:solidFill>
                  <a:schemeClr val="tx1"/>
                </a:solidFill>
              </a:rPr>
              <a:t> SDK Feature:</a:t>
            </a:r>
          </a:p>
        </p:txBody>
      </p:sp>
      <p:sp>
        <p:nvSpPr>
          <p:cNvPr id="79" name="Content Placeholder 4"/>
          <p:cNvSpPr txBox="1">
            <a:spLocks/>
          </p:cNvSpPr>
          <p:nvPr/>
        </p:nvSpPr>
        <p:spPr>
          <a:xfrm>
            <a:off x="1702873" y="4333472"/>
            <a:ext cx="247076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Deployment:</a:t>
            </a:r>
          </a:p>
        </p:txBody>
      </p:sp>
      <p:sp>
        <p:nvSpPr>
          <p:cNvPr id="80" name="Content Placeholder 4"/>
          <p:cNvSpPr txBox="1">
            <a:spLocks/>
          </p:cNvSpPr>
          <p:nvPr/>
        </p:nvSpPr>
        <p:spPr>
          <a:xfrm>
            <a:off x="3907352" y="4346439"/>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Portal, Visual Studio, CLI, </a:t>
            </a:r>
            <a:r>
              <a:rPr lang="en-US" sz="2800" dirty="0" err="1" smtClean="0">
                <a:solidFill>
                  <a:schemeClr val="tx1"/>
                </a:solidFill>
              </a:rPr>
              <a:t>Git</a:t>
            </a:r>
            <a:endParaRPr lang="en-US" sz="2800" dirty="0" smtClean="0">
              <a:solidFill>
                <a:schemeClr val="tx1"/>
              </a:solidFill>
            </a:endParaRPr>
          </a:p>
        </p:txBody>
      </p:sp>
    </p:spTree>
    <p:extLst>
      <p:ext uri="{BB962C8B-B14F-4D97-AF65-F5344CB8AC3E}">
        <p14:creationId xmlns:p14="http://schemas.microsoft.com/office/powerpoint/2010/main" val="164099408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7377" y="2875002"/>
            <a:ext cx="12057247" cy="1107996"/>
          </a:xfrm>
          <a:prstGeom prst="rect">
            <a:avLst/>
          </a:prstGeom>
          <a:noFill/>
        </p:spPr>
        <p:txBody>
          <a:bodyPr wrap="square" rtlCol="0">
            <a:spAutoFit/>
          </a:bodyPr>
          <a:lstStyle/>
          <a:p>
            <a:pPr algn="ctr"/>
            <a:r>
              <a:rPr lang="en-US" sz="6600" dirty="0">
                <a:solidFill>
                  <a:prstClr val="white"/>
                </a:solidFill>
                <a:latin typeface="+mj-lt"/>
              </a:rPr>
              <a:t>Fastest way to build for the cloud</a:t>
            </a:r>
          </a:p>
        </p:txBody>
      </p:sp>
      <p:sp>
        <p:nvSpPr>
          <p:cNvPr id="2" name="Title 1"/>
          <p:cNvSpPr>
            <a:spLocks noGrp="1"/>
          </p:cNvSpPr>
          <p:nvPr>
            <p:ph type="ctrTitle"/>
          </p:nvPr>
        </p:nvSpPr>
        <p:spPr/>
        <p:txBody>
          <a:bodyPr/>
          <a:lstStyle/>
          <a:p>
            <a:endParaRPr lang="en-US"/>
          </a:p>
        </p:txBody>
      </p:sp>
    </p:spTree>
    <p:extLst>
      <p:ext uri="{BB962C8B-B14F-4D97-AF65-F5344CB8AC3E}">
        <p14:creationId xmlns:p14="http://schemas.microsoft.com/office/powerpoint/2010/main" val="360094704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03078" y="1139431"/>
            <a:ext cx="7337472" cy="4733853"/>
          </a:xfrm>
          <a:prstGeom prst="rect">
            <a:avLst/>
          </a:prstGeom>
        </p:spPr>
      </p:pic>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pic>
        <p:nvPicPr>
          <p:cNvPr id="16" name="Picture 15"/>
          <p:cNvPicPr>
            <a:picLocks noChangeAspect="1"/>
          </p:cNvPicPr>
          <p:nvPr/>
        </p:nvPicPr>
        <p:blipFill>
          <a:blip r:embed="rId8"/>
          <a:stretch>
            <a:fillRect/>
          </a:stretch>
        </p:blipFill>
        <p:spPr>
          <a:xfrm>
            <a:off x="10156137" y="2523955"/>
            <a:ext cx="1468487" cy="948588"/>
          </a:xfrm>
          <a:prstGeom prst="rect">
            <a:avLst/>
          </a:prstGeom>
        </p:spPr>
      </p:pic>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2" name="Picture 21"/>
          <p:cNvPicPr>
            <a:picLocks noChangeAspect="1"/>
          </p:cNvPicPr>
          <p:nvPr/>
        </p:nvPicPr>
        <p:blipFill>
          <a:blip r:embed="rId10"/>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3"/>
          <a:stretch>
            <a:fillRect/>
          </a:stretch>
        </p:blipFill>
        <p:spPr>
          <a:xfrm>
            <a:off x="8087219" y="1636202"/>
            <a:ext cx="1507500" cy="978750"/>
          </a:xfrm>
          <a:prstGeom prst="rect">
            <a:avLst/>
          </a:prstGeom>
        </p:spPr>
      </p:pic>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1"/>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pic>
        <p:nvPicPr>
          <p:cNvPr id="10" name="Picture 9"/>
          <p:cNvPicPr>
            <a:picLocks noChangeAspect="1"/>
          </p:cNvPicPr>
          <p:nvPr/>
        </p:nvPicPr>
        <p:blipFill>
          <a:blip r:embed="rId17"/>
          <a:stretch>
            <a:fillRect/>
          </a:stretch>
        </p:blipFill>
        <p:spPr>
          <a:xfrm>
            <a:off x="6486668" y="1300403"/>
            <a:ext cx="3997065" cy="2580782"/>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8"/>
            <a:stretch>
              <a:fillRect/>
            </a:stretch>
          </p:blipFill>
          <p:spPr>
            <a:xfrm>
              <a:off x="3719625" y="-351356"/>
              <a:ext cx="2775838" cy="4134755"/>
            </a:xfrm>
            <a:prstGeom prst="rect">
              <a:avLst/>
            </a:prstGeom>
          </p:spPr>
        </p:pic>
        <p:pic>
          <p:nvPicPr>
            <p:cNvPr id="46" name="Picture 45"/>
            <p:cNvPicPr>
              <a:picLocks noChangeAspect="1"/>
            </p:cNvPicPr>
            <p:nvPr/>
          </p:nvPicPr>
          <p:blipFill>
            <a:blip r:embed="rId19"/>
            <a:stretch>
              <a:fillRect/>
            </a:stretch>
          </p:blipFill>
          <p:spPr>
            <a:xfrm>
              <a:off x="4484016" y="1290841"/>
              <a:ext cx="979669" cy="1295431"/>
            </a:xfrm>
            <a:prstGeom prst="rect">
              <a:avLst/>
            </a:prstGeom>
          </p:spPr>
        </p:pic>
      </p:grpSp>
      <p:pic>
        <p:nvPicPr>
          <p:cNvPr id="11" name="Picture 10"/>
          <p:cNvPicPr>
            <a:picLocks noChangeAspect="1"/>
          </p:cNvPicPr>
          <p:nvPr/>
        </p:nvPicPr>
        <p:blipFill>
          <a:blip r:embed="rId20"/>
          <a:stretch>
            <a:fillRect/>
          </a:stretch>
        </p:blipFill>
        <p:spPr>
          <a:xfrm>
            <a:off x="9141706" y="4968434"/>
            <a:ext cx="2301854" cy="1495516"/>
          </a:xfrm>
          <a:prstGeom prst="rect">
            <a:avLst/>
          </a:prstGeom>
        </p:spPr>
      </p:pic>
      <p:pic>
        <p:nvPicPr>
          <p:cNvPr id="12" name="Picture 11"/>
          <p:cNvPicPr>
            <a:picLocks noChangeAspect="1"/>
          </p:cNvPicPr>
          <p:nvPr/>
        </p:nvPicPr>
        <p:blipFill>
          <a:blip r:embed="rId21"/>
          <a:stretch>
            <a:fillRect/>
          </a:stretch>
        </p:blipFill>
        <p:spPr>
          <a:xfrm>
            <a:off x="9669923" y="4344555"/>
            <a:ext cx="1245420" cy="1789396"/>
          </a:xfrm>
          <a:prstGeom prst="rect">
            <a:avLst/>
          </a:prstGeom>
        </p:spPr>
      </p:pic>
      <p:pic>
        <p:nvPicPr>
          <p:cNvPr id="13" name="Picture 12"/>
          <p:cNvPicPr>
            <a:picLocks noChangeAspect="1"/>
          </p:cNvPicPr>
          <p:nvPr/>
        </p:nvPicPr>
        <p:blipFill>
          <a:blip r:embed="rId22"/>
          <a:stretch>
            <a:fillRect/>
          </a:stretch>
        </p:blipFill>
        <p:spPr>
          <a:xfrm>
            <a:off x="9490000" y="6190866"/>
            <a:ext cx="702179" cy="462975"/>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1"/>
            <a:stretch>
              <a:fillRect/>
            </a:stretch>
          </p:blipFill>
          <p:spPr>
            <a:xfrm>
              <a:off x="9827324" y="-40038"/>
              <a:ext cx="934789" cy="1104751"/>
            </a:xfrm>
            <a:prstGeom prst="rect">
              <a:avLst/>
            </a:prstGeom>
          </p:spPr>
        </p:pic>
        <p:pic>
          <p:nvPicPr>
            <p:cNvPr id="42" name="Picture 41"/>
            <p:cNvPicPr>
              <a:picLocks noChangeAspect="1"/>
            </p:cNvPicPr>
            <p:nvPr/>
          </p:nvPicPr>
          <p:blipFill>
            <a:blip r:embed="rId23"/>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939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anim calcmode="lin" valueType="num">
                                      <p:cBhvr>
                                        <p:cTn id="8" dur="500" fill="hold"/>
                                        <p:tgtEl>
                                          <p:spTgt spid="44"/>
                                        </p:tgtEl>
                                        <p:attrNameLst>
                                          <p:attrName>ppt_x</p:attrName>
                                        </p:attrNameLst>
                                      </p:cBhvr>
                                      <p:tavLst>
                                        <p:tav tm="0">
                                          <p:val>
                                            <p:strVal val="#ppt_x"/>
                                          </p:val>
                                        </p:tav>
                                        <p:tav tm="100000">
                                          <p:val>
                                            <p:strVal val="#ppt_x"/>
                                          </p:val>
                                        </p:tav>
                                      </p:tavLst>
                                    </p:anim>
                                    <p:anim calcmode="lin" valueType="num">
                                      <p:cBhvr>
                                        <p:cTn id="9" dur="5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xit" presetSubtype="0" fill="hold" nodeType="withEffect">
                                  <p:stCondLst>
                                    <p:cond delay="100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10" presetClass="exit" presetSubtype="0" fill="hold" nodeType="withEffect">
                                  <p:stCondLst>
                                    <p:cond delay="1000"/>
                                  </p:stCondLst>
                                  <p:childTnLst>
                                    <p:animEffect transition="out" filter="fade">
                                      <p:cBhvr>
                                        <p:cTn id="18" dur="500"/>
                                        <p:tgtEl>
                                          <p:spTgt spid="40"/>
                                        </p:tgtEl>
                                      </p:cBhvr>
                                    </p:animEffect>
                                    <p:set>
                                      <p:cBhvr>
                                        <p:cTn id="19" dur="1" fill="hold">
                                          <p:stCondLst>
                                            <p:cond delay="499"/>
                                          </p:stCondLst>
                                        </p:cTn>
                                        <p:tgtEl>
                                          <p:spTgt spid="40"/>
                                        </p:tgtEl>
                                        <p:attrNameLst>
                                          <p:attrName>style.visibility</p:attrName>
                                        </p:attrNameLst>
                                      </p:cBhvr>
                                      <p:to>
                                        <p:strVal val="hidden"/>
                                      </p:to>
                                    </p:set>
                                  </p:childTnLst>
                                </p:cTn>
                              </p:par>
                              <p:par>
                                <p:cTn id="20" presetID="10" presetClass="entr" presetSubtype="0" fill="hold" nodeType="withEffect">
                                  <p:stCondLst>
                                    <p:cond delay="1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2000"/>
                            </p:stCondLst>
                            <p:childTnLst>
                              <p:par>
                                <p:cTn id="24" presetID="10" presetClass="entr" presetSubtype="0" fill="hold" nodeType="after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47"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5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2"/>
          <a:stretch>
            <a:fillRect/>
          </a:stretch>
        </p:blipFill>
        <p:spPr>
          <a:xfrm>
            <a:off x="2859218" y="4756882"/>
            <a:ext cx="2172796" cy="1400076"/>
          </a:xfrm>
          <a:prstGeom prst="rect">
            <a:avLst/>
          </a:prstGeom>
        </p:spPr>
      </p:pic>
      <p:pic>
        <p:nvPicPr>
          <p:cNvPr id="39" name="Picture 38"/>
          <p:cNvPicPr>
            <a:picLocks noChangeAspect="1"/>
          </p:cNvPicPr>
          <p:nvPr/>
        </p:nvPicPr>
        <p:blipFill>
          <a:blip r:embed="rId3"/>
          <a:stretch>
            <a:fillRect/>
          </a:stretch>
        </p:blipFill>
        <p:spPr>
          <a:xfrm>
            <a:off x="2821011" y="4742868"/>
            <a:ext cx="2201267" cy="1438992"/>
          </a:xfrm>
          <a:prstGeom prst="rect">
            <a:avLst/>
          </a:prstGeom>
        </p:spPr>
      </p:pic>
      <p:pic>
        <p:nvPicPr>
          <p:cNvPr id="6" name="Picture 5"/>
          <p:cNvPicPr>
            <a:picLocks noChangeAspect="1"/>
          </p:cNvPicPr>
          <p:nvPr/>
        </p:nvPicPr>
        <p:blipFill>
          <a:blip r:embed="rId4"/>
          <a:stretch>
            <a:fillRect/>
          </a:stretch>
        </p:blipFill>
        <p:spPr>
          <a:xfrm>
            <a:off x="3403078" y="1139431"/>
            <a:ext cx="7337472" cy="4733853"/>
          </a:xfrm>
          <a:prstGeom prst="rect">
            <a:avLst/>
          </a:prstGeom>
        </p:spPr>
      </p:pic>
      <p:pic>
        <p:nvPicPr>
          <p:cNvPr id="21" name="Picture 20"/>
          <p:cNvPicPr>
            <a:picLocks noChangeAspect="1"/>
          </p:cNvPicPr>
          <p:nvPr/>
        </p:nvPicPr>
        <p:blipFill>
          <a:blip r:embed="rId5"/>
          <a:stretch>
            <a:fillRect/>
          </a:stretch>
        </p:blipFill>
        <p:spPr>
          <a:xfrm>
            <a:off x="1" y="3743009"/>
            <a:ext cx="4822369" cy="3124661"/>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0" name="Picture 9"/>
          <p:cNvPicPr>
            <a:picLocks noChangeAspect="1"/>
          </p:cNvPicPr>
          <p:nvPr/>
        </p:nvPicPr>
        <p:blipFill>
          <a:blip r:embed="rId7"/>
          <a:stretch>
            <a:fillRect/>
          </a:stretch>
        </p:blipFill>
        <p:spPr>
          <a:xfrm>
            <a:off x="6486668" y="1300403"/>
            <a:ext cx="3997065" cy="2580782"/>
          </a:xfrm>
          <a:prstGeom prst="rect">
            <a:avLst/>
          </a:prstGeom>
        </p:spPr>
      </p:pic>
      <p:pic>
        <p:nvPicPr>
          <p:cNvPr id="30" name="Picture 29"/>
          <p:cNvPicPr>
            <a:picLocks noChangeAspect="1"/>
          </p:cNvPicPr>
          <p:nvPr/>
        </p:nvPicPr>
        <p:blipFill>
          <a:blip r:embed="rId8"/>
          <a:stretch>
            <a:fillRect/>
          </a:stretch>
        </p:blipFill>
        <p:spPr>
          <a:xfrm>
            <a:off x="6609503" y="0"/>
            <a:ext cx="5582498" cy="3614057"/>
          </a:xfrm>
          <a:prstGeom prst="rect">
            <a:avLst/>
          </a:prstGeom>
        </p:spPr>
      </p:pic>
      <p:pic>
        <p:nvPicPr>
          <p:cNvPr id="38" name="Picture 37"/>
          <p:cNvPicPr>
            <a:picLocks noChangeAspect="1"/>
          </p:cNvPicPr>
          <p:nvPr/>
        </p:nvPicPr>
        <p:blipFill>
          <a:blip r:embed="rId9"/>
          <a:stretch>
            <a:fillRect/>
          </a:stretch>
        </p:blipFill>
        <p:spPr>
          <a:xfrm>
            <a:off x="8314314" y="267557"/>
            <a:ext cx="3327550" cy="2147980"/>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7"/>
            <a:stretch>
              <a:fillRect/>
            </a:stretch>
          </p:blipFill>
          <p:spPr>
            <a:xfrm>
              <a:off x="3719625" y="-351356"/>
              <a:ext cx="2775838" cy="4134755"/>
            </a:xfrm>
            <a:prstGeom prst="rect">
              <a:avLst/>
            </a:prstGeom>
          </p:spPr>
        </p:pic>
        <p:pic>
          <p:nvPicPr>
            <p:cNvPr id="46" name="Picture 45"/>
            <p:cNvPicPr>
              <a:picLocks noChangeAspect="1"/>
            </p:cNvPicPr>
            <p:nvPr/>
          </p:nvPicPr>
          <p:blipFill>
            <a:blip r:embed="rId18"/>
            <a:stretch>
              <a:fillRect/>
            </a:stretch>
          </p:blipFill>
          <p:spPr>
            <a:xfrm>
              <a:off x="4484016" y="1290841"/>
              <a:ext cx="979669" cy="1295431"/>
            </a:xfrm>
            <a:prstGeom prst="rect">
              <a:avLst/>
            </a:prstGeom>
          </p:spPr>
        </p:pic>
      </p:grpSp>
      <p:pic>
        <p:nvPicPr>
          <p:cNvPr id="5" name="Picture 4"/>
          <p:cNvPicPr>
            <a:picLocks noChangeAspect="1"/>
          </p:cNvPicPr>
          <p:nvPr/>
        </p:nvPicPr>
        <p:blipFill>
          <a:blip r:embed="rId19"/>
          <a:stretch>
            <a:fillRect/>
          </a:stretch>
        </p:blipFill>
        <p:spPr>
          <a:xfrm>
            <a:off x="7757324" y="4677561"/>
            <a:ext cx="1275292" cy="805448"/>
          </a:xfrm>
          <a:prstGeom prst="rect">
            <a:avLst/>
          </a:prstGeom>
        </p:spPr>
      </p:pic>
      <p:pic>
        <p:nvPicPr>
          <p:cNvPr id="41" name="Picture 40"/>
          <p:cNvPicPr>
            <a:picLocks noChangeAspect="1"/>
          </p:cNvPicPr>
          <p:nvPr/>
        </p:nvPicPr>
        <p:blipFill>
          <a:blip r:embed="rId20"/>
          <a:stretch>
            <a:fillRect/>
          </a:stretch>
        </p:blipFill>
        <p:spPr>
          <a:xfrm>
            <a:off x="9141706" y="4968434"/>
            <a:ext cx="2301854" cy="1495516"/>
          </a:xfrm>
          <a:prstGeom prst="rect">
            <a:avLst/>
          </a:prstGeom>
        </p:spPr>
      </p:pic>
      <p:pic>
        <p:nvPicPr>
          <p:cNvPr id="42" name="Picture 41"/>
          <p:cNvPicPr>
            <a:picLocks noChangeAspect="1"/>
          </p:cNvPicPr>
          <p:nvPr/>
        </p:nvPicPr>
        <p:blipFill>
          <a:blip r:embed="rId21"/>
          <a:stretch>
            <a:fillRect/>
          </a:stretch>
        </p:blipFill>
        <p:spPr>
          <a:xfrm>
            <a:off x="9669923" y="4344555"/>
            <a:ext cx="1245420" cy="1789396"/>
          </a:xfrm>
          <a:prstGeom prst="rect">
            <a:avLst/>
          </a:prstGeom>
        </p:spPr>
      </p:pic>
      <p:pic>
        <p:nvPicPr>
          <p:cNvPr id="43" name="Picture 42"/>
          <p:cNvPicPr>
            <a:picLocks noChangeAspect="1"/>
          </p:cNvPicPr>
          <p:nvPr/>
        </p:nvPicPr>
        <p:blipFill>
          <a:blip r:embed="rId22"/>
          <a:stretch>
            <a:fillRect/>
          </a:stretch>
        </p:blipFill>
        <p:spPr>
          <a:xfrm>
            <a:off x="9490000" y="6190866"/>
            <a:ext cx="702179" cy="462975"/>
          </a:xfrm>
          <a:prstGeom prst="rect">
            <a:avLst/>
          </a:prstGeom>
        </p:spPr>
      </p:pic>
      <p:pic>
        <p:nvPicPr>
          <p:cNvPr id="7" name="Picture 6"/>
          <p:cNvPicPr>
            <a:picLocks noChangeAspect="1"/>
          </p:cNvPicPr>
          <p:nvPr/>
        </p:nvPicPr>
        <p:blipFill>
          <a:blip r:embed="rId23"/>
          <a:stretch>
            <a:fillRect/>
          </a:stretch>
        </p:blipFill>
        <p:spPr>
          <a:xfrm>
            <a:off x="5152380" y="1067251"/>
            <a:ext cx="2427996" cy="3583789"/>
          </a:xfrm>
          <a:prstGeom prst="rect">
            <a:avLst/>
          </a:prstGeom>
        </p:spPr>
      </p:pic>
      <p:pic>
        <p:nvPicPr>
          <p:cNvPr id="14" name="Picture 13"/>
          <p:cNvPicPr>
            <a:picLocks noChangeAspect="1"/>
          </p:cNvPicPr>
          <p:nvPr/>
        </p:nvPicPr>
        <p:blipFill>
          <a:blip r:embed="rId24"/>
          <a:stretch>
            <a:fillRect/>
          </a:stretch>
        </p:blipFill>
        <p:spPr>
          <a:xfrm>
            <a:off x="9068151" y="2971109"/>
            <a:ext cx="1415845" cy="912434"/>
          </a:xfrm>
          <a:prstGeom prst="rect">
            <a:avLst/>
          </a:prstGeom>
        </p:spPr>
      </p:pic>
      <p:pic>
        <p:nvPicPr>
          <p:cNvPr id="15" name="Picture 14"/>
          <p:cNvPicPr>
            <a:picLocks noChangeAspect="1"/>
          </p:cNvPicPr>
          <p:nvPr/>
        </p:nvPicPr>
        <p:blipFill>
          <a:blip r:embed="rId25"/>
          <a:stretch>
            <a:fillRect/>
          </a:stretch>
        </p:blipFill>
        <p:spPr>
          <a:xfrm>
            <a:off x="9995831" y="3579624"/>
            <a:ext cx="1992681" cy="1766948"/>
          </a:xfrm>
          <a:prstGeom prst="rect">
            <a:avLst/>
          </a:prstGeom>
        </p:spPr>
      </p:pic>
      <p:grpSp>
        <p:nvGrpSpPr>
          <p:cNvPr id="51" name="Group 50"/>
          <p:cNvGrpSpPr/>
          <p:nvPr/>
        </p:nvGrpSpPr>
        <p:grpSpPr>
          <a:xfrm>
            <a:off x="9787568" y="-79793"/>
            <a:ext cx="934789" cy="1104751"/>
            <a:chOff x="9827324" y="-40038"/>
            <a:chExt cx="934789" cy="1104751"/>
          </a:xfrm>
        </p:grpSpPr>
        <p:pic>
          <p:nvPicPr>
            <p:cNvPr id="52" name="Picture 51"/>
            <p:cNvPicPr>
              <a:picLocks noChangeAspect="1"/>
            </p:cNvPicPr>
            <p:nvPr/>
          </p:nvPicPr>
          <p:blipFill>
            <a:blip r:embed="rId12"/>
            <a:stretch>
              <a:fillRect/>
            </a:stretch>
          </p:blipFill>
          <p:spPr>
            <a:xfrm>
              <a:off x="9827324" y="-40038"/>
              <a:ext cx="934789" cy="1104751"/>
            </a:xfrm>
            <a:prstGeom prst="rect">
              <a:avLst/>
            </a:prstGeom>
          </p:spPr>
        </p:pic>
        <p:pic>
          <p:nvPicPr>
            <p:cNvPr id="53" name="Picture 52"/>
            <p:cNvPicPr>
              <a:picLocks noChangeAspect="1"/>
            </p:cNvPicPr>
            <p:nvPr/>
          </p:nvPicPr>
          <p:blipFill>
            <a:blip r:embed="rId2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7679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500"/>
                            </p:stCondLst>
                            <p:childTnLst>
                              <p:par>
                                <p:cTn id="13" presetID="10" presetClass="exit" presetSubtype="0" fill="hold" nodeType="afterEffect">
                                  <p:stCondLst>
                                    <p:cond delay="25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xit" presetSubtype="0" fill="hold" nodeType="withEffect">
                                  <p:stCondLst>
                                    <p:cond delay="250"/>
                                  </p:stCondLst>
                                  <p:childTnLst>
                                    <p:animEffect transition="out" filter="fade">
                                      <p:cBhvr>
                                        <p:cTn id="22" dur="500"/>
                                        <p:tgtEl>
                                          <p:spTgt spid="39"/>
                                        </p:tgtEl>
                                      </p:cBhvr>
                                    </p:animEffect>
                                    <p:set>
                                      <p:cBhvr>
                                        <p:cTn id="23" dur="1" fill="hold">
                                          <p:stCondLst>
                                            <p:cond delay="499"/>
                                          </p:stCondLst>
                                        </p:cTn>
                                        <p:tgtEl>
                                          <p:spTgt spid="39"/>
                                        </p:tgtEl>
                                        <p:attrNameLst>
                                          <p:attrName>style.visibility</p:attrName>
                                        </p:attrNameLst>
                                      </p:cBhvr>
                                      <p:to>
                                        <p:strVal val="hidden"/>
                                      </p:to>
                                    </p:set>
                                  </p:childTnLst>
                                </p:cTn>
                              </p:par>
                              <p:par>
                                <p:cTn id="24" presetID="10" presetClass="entr" presetSubtype="0" fill="hold" nodeType="withEffect">
                                  <p:stCondLst>
                                    <p:cond delay="25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par>
                          <p:cTn id="27" fill="hold">
                            <p:stCondLst>
                              <p:cond delay="750"/>
                            </p:stCondLst>
                            <p:childTnLst>
                              <p:par>
                                <p:cTn id="28" presetID="10" presetClass="entr" presetSubtype="0" fill="hold" nodeType="afterEffect">
                                  <p:stCondLst>
                                    <p:cond delay="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err="1" smtClean="0"/>
              <a:t>WebJobs</a:t>
            </a:r>
            <a:r>
              <a:rPr lang="en-US" dirty="0"/>
              <a:t/>
            </a:r>
            <a:br>
              <a:rPr lang="en-US" dirty="0"/>
            </a:br>
            <a:endParaRPr lang="en-US" dirty="0"/>
          </a:p>
        </p:txBody>
      </p:sp>
    </p:spTree>
    <p:extLst>
      <p:ext uri="{BB962C8B-B14F-4D97-AF65-F5344CB8AC3E}">
        <p14:creationId xmlns:p14="http://schemas.microsoft.com/office/powerpoint/2010/main" val="172146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6116" y="2125663"/>
            <a:ext cx="10722224" cy="1266359"/>
          </a:xfrm>
        </p:spPr>
        <p:txBody>
          <a:bodyPr/>
          <a:lstStyle/>
          <a:p>
            <a:r>
              <a:rPr lang="en-US" sz="8800" dirty="0" smtClean="0"/>
              <a:t>App Service Environment</a:t>
            </a:r>
            <a:endParaRPr lang="en-US" sz="8800" dirty="0"/>
          </a:p>
        </p:txBody>
      </p:sp>
    </p:spTree>
    <p:extLst>
      <p:ext uri="{BB962C8B-B14F-4D97-AF65-F5344CB8AC3E}">
        <p14:creationId xmlns:p14="http://schemas.microsoft.com/office/powerpoint/2010/main" val="248097052"/>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437809"/>
            <a:ext cx="11917362" cy="5373651"/>
          </a:xfrm>
        </p:spPr>
        <p:txBody>
          <a:bodyPr/>
          <a:lstStyle/>
          <a:p>
            <a:r>
              <a:rPr lang="en-US" dirty="0"/>
              <a:t>New Premium Tier Feature</a:t>
            </a:r>
          </a:p>
          <a:p>
            <a:r>
              <a:rPr lang="en-US" dirty="0"/>
              <a:t>Dedicated compute </a:t>
            </a:r>
            <a:r>
              <a:rPr lang="en-US" dirty="0"/>
              <a:t>resources and network </a:t>
            </a:r>
            <a:r>
              <a:rPr lang="en-US" dirty="0" smtClean="0"/>
              <a:t>resources</a:t>
            </a:r>
          </a:p>
          <a:p>
            <a:r>
              <a:rPr lang="en-US" dirty="0" smtClean="0"/>
              <a:t>Increased </a:t>
            </a:r>
            <a:r>
              <a:rPr lang="en-US" dirty="0"/>
              <a:t>Scaling </a:t>
            </a:r>
            <a:r>
              <a:rPr lang="en-US" dirty="0" smtClean="0"/>
              <a:t>Options</a:t>
            </a:r>
          </a:p>
          <a:p>
            <a:r>
              <a:rPr lang="en-US" dirty="0"/>
              <a:t>Directly created in a Virtual </a:t>
            </a:r>
            <a:r>
              <a:rPr lang="en-US" dirty="0" smtClean="0"/>
              <a:t>Network</a:t>
            </a:r>
          </a:p>
          <a:p>
            <a:r>
              <a:rPr lang="en-US" dirty="0" smtClean="0"/>
              <a:t>Support all </a:t>
            </a:r>
            <a:r>
              <a:rPr lang="en-US" dirty="0"/>
              <a:t>Web App features and capabilities </a:t>
            </a:r>
          </a:p>
          <a:p>
            <a:r>
              <a:rPr lang="en-US" dirty="0"/>
              <a:t>Support Web, Mobile and API </a:t>
            </a:r>
            <a:r>
              <a:rPr lang="en-US" dirty="0" smtClean="0"/>
              <a:t>Apps</a:t>
            </a:r>
            <a:endParaRPr lang="en-US" dirty="0"/>
          </a:p>
          <a:p>
            <a:r>
              <a:rPr lang="en-US" dirty="0"/>
              <a:t>Global Scale</a:t>
            </a:r>
          </a:p>
          <a:p>
            <a:endParaRPr lang="en-US" dirty="0"/>
          </a:p>
        </p:txBody>
      </p:sp>
      <p:sp>
        <p:nvSpPr>
          <p:cNvPr id="3" name="Title 2"/>
          <p:cNvSpPr>
            <a:spLocks noGrp="1"/>
          </p:cNvSpPr>
          <p:nvPr>
            <p:ph type="title"/>
          </p:nvPr>
        </p:nvSpPr>
        <p:spPr/>
        <p:txBody>
          <a:bodyPr/>
          <a:lstStyle/>
          <a:p>
            <a:r>
              <a:rPr lang="en-US" dirty="0" smtClean="0"/>
              <a:t>App </a:t>
            </a:r>
            <a:r>
              <a:rPr lang="en-US" dirty="0"/>
              <a:t>Service </a:t>
            </a:r>
            <a:r>
              <a:rPr lang="en-US" dirty="0" smtClean="0"/>
              <a:t>Environment (ASE)</a:t>
            </a:r>
            <a:endParaRPr lang="en-US" dirty="0"/>
          </a:p>
        </p:txBody>
      </p:sp>
      <p:grpSp>
        <p:nvGrpSpPr>
          <p:cNvPr id="5" name="Group 4"/>
          <p:cNvGrpSpPr>
            <a:grpSpLocks noChangeAspect="1"/>
          </p:cNvGrpSpPr>
          <p:nvPr/>
        </p:nvGrpSpPr>
        <p:grpSpPr>
          <a:xfrm>
            <a:off x="10333038" y="4966447"/>
            <a:ext cx="1569653" cy="1424828"/>
            <a:chOff x="827088" y="-3463925"/>
            <a:chExt cx="3833812" cy="3816350"/>
          </a:xfrm>
        </p:grpSpPr>
        <p:sp>
          <p:nvSpPr>
            <p:cNvPr id="6"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7"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8"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9"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0"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1"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2"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3"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spTree>
    <p:extLst>
      <p:ext uri="{BB962C8B-B14F-4D97-AF65-F5344CB8AC3E}">
        <p14:creationId xmlns:p14="http://schemas.microsoft.com/office/powerpoint/2010/main" val="1638783851"/>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6618915" y="1561448"/>
            <a:ext cx="4855634" cy="4258018"/>
          </a:xfrm>
          <a:prstGeom prst="roundRect">
            <a:avLst/>
          </a:prstGeom>
          <a:solidFill>
            <a:schemeClr val="bg1"/>
          </a:solidFill>
          <a:ln>
            <a:solidFill>
              <a:schemeClr val="tx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App Service Plan</a:t>
            </a:r>
          </a:p>
        </p:txBody>
      </p:sp>
      <p:grpSp>
        <p:nvGrpSpPr>
          <p:cNvPr id="6" name="Group 5"/>
          <p:cNvGrpSpPr/>
          <p:nvPr/>
        </p:nvGrpSpPr>
        <p:grpSpPr>
          <a:xfrm>
            <a:off x="8262360" y="2159065"/>
            <a:ext cx="1494041" cy="1542691"/>
            <a:chOff x="4608513" y="3354318"/>
            <a:chExt cx="1664043" cy="1680993"/>
          </a:xfrm>
        </p:grpSpPr>
        <p:pic>
          <p:nvPicPr>
            <p:cNvPr id="4" name="Picture 3"/>
            <p:cNvPicPr>
              <a:picLocks noChangeAspect="1"/>
            </p:cNvPicPr>
            <p:nvPr/>
          </p:nvPicPr>
          <p:blipFill>
            <a:blip r:embed="rId3"/>
            <a:stretch>
              <a:fillRect/>
            </a:stretch>
          </p:blipFill>
          <p:spPr>
            <a:xfrm>
              <a:off x="4999038" y="3354318"/>
              <a:ext cx="951110" cy="951110"/>
            </a:xfrm>
            <a:prstGeom prst="rect">
              <a:avLst/>
            </a:prstGeom>
          </p:spPr>
        </p:pic>
        <p:sp>
          <p:nvSpPr>
            <p:cNvPr id="5" name="TextBox 4"/>
            <p:cNvSpPr txBox="1"/>
            <p:nvPr/>
          </p:nvSpPr>
          <p:spPr>
            <a:xfrm>
              <a:off x="4608513" y="4305428"/>
              <a:ext cx="1664043" cy="729883"/>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dirty="0">
                  <a:gradFill>
                    <a:gsLst>
                      <a:gs pos="2917">
                        <a:srgbClr val="FFFFFF"/>
                      </a:gs>
                      <a:gs pos="30000">
                        <a:srgbClr val="FFFFFF"/>
                      </a:gs>
                    </a:gsLst>
                    <a:lin ang="5400000" scaled="0"/>
                  </a:gradFill>
                </a:rPr>
                <a:t>App Service App</a:t>
              </a:r>
            </a:p>
          </p:txBody>
        </p:sp>
      </p:grpSp>
      <p:grpSp>
        <p:nvGrpSpPr>
          <p:cNvPr id="7" name="Group 6"/>
          <p:cNvGrpSpPr/>
          <p:nvPr/>
        </p:nvGrpSpPr>
        <p:grpSpPr>
          <a:xfrm>
            <a:off x="9824332" y="2159065"/>
            <a:ext cx="1507584" cy="1542691"/>
            <a:chOff x="4608513" y="3354318"/>
            <a:chExt cx="1679127" cy="1680993"/>
          </a:xfrm>
        </p:grpSpPr>
        <p:pic>
          <p:nvPicPr>
            <p:cNvPr id="8" name="Picture 7"/>
            <p:cNvPicPr>
              <a:picLocks noChangeAspect="1"/>
            </p:cNvPicPr>
            <p:nvPr/>
          </p:nvPicPr>
          <p:blipFill>
            <a:blip r:embed="rId3"/>
            <a:stretch>
              <a:fillRect/>
            </a:stretch>
          </p:blipFill>
          <p:spPr>
            <a:xfrm>
              <a:off x="4999038" y="3354318"/>
              <a:ext cx="951110" cy="951110"/>
            </a:xfrm>
            <a:prstGeom prst="rect">
              <a:avLst/>
            </a:prstGeom>
          </p:spPr>
        </p:pic>
        <p:sp>
          <p:nvSpPr>
            <p:cNvPr id="9" name="TextBox 8"/>
            <p:cNvSpPr txBox="1"/>
            <p:nvPr/>
          </p:nvSpPr>
          <p:spPr>
            <a:xfrm>
              <a:off x="4608513" y="4305428"/>
              <a:ext cx="1679127" cy="729883"/>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dirty="0">
                  <a:gradFill>
                    <a:gsLst>
                      <a:gs pos="2917">
                        <a:srgbClr val="FFFFFF"/>
                      </a:gs>
                      <a:gs pos="30000">
                        <a:srgbClr val="FFFFFF"/>
                      </a:gs>
                    </a:gsLst>
                    <a:lin ang="5400000" scaled="0"/>
                  </a:gradFill>
                </a:rPr>
                <a:t>App Service App</a:t>
              </a:r>
            </a:p>
          </p:txBody>
        </p:sp>
      </p:grpSp>
      <p:grpSp>
        <p:nvGrpSpPr>
          <p:cNvPr id="10" name="Group 9"/>
          <p:cNvGrpSpPr/>
          <p:nvPr/>
        </p:nvGrpSpPr>
        <p:grpSpPr>
          <a:xfrm>
            <a:off x="6716961" y="2159065"/>
            <a:ext cx="1477469" cy="1542691"/>
            <a:chOff x="4608512" y="3354318"/>
            <a:chExt cx="1645585" cy="1680993"/>
          </a:xfrm>
        </p:grpSpPr>
        <p:pic>
          <p:nvPicPr>
            <p:cNvPr id="11" name="Picture 10"/>
            <p:cNvPicPr>
              <a:picLocks noChangeAspect="1"/>
            </p:cNvPicPr>
            <p:nvPr/>
          </p:nvPicPr>
          <p:blipFill>
            <a:blip r:embed="rId3"/>
            <a:stretch>
              <a:fillRect/>
            </a:stretch>
          </p:blipFill>
          <p:spPr>
            <a:xfrm>
              <a:off x="4999038" y="3354318"/>
              <a:ext cx="951110" cy="951110"/>
            </a:xfrm>
            <a:prstGeom prst="rect">
              <a:avLst/>
            </a:prstGeom>
          </p:spPr>
        </p:pic>
        <p:sp>
          <p:nvSpPr>
            <p:cNvPr id="12" name="TextBox 11"/>
            <p:cNvSpPr txBox="1"/>
            <p:nvPr/>
          </p:nvSpPr>
          <p:spPr>
            <a:xfrm>
              <a:off x="4608512" y="4305428"/>
              <a:ext cx="1645585" cy="729883"/>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dirty="0">
                  <a:gradFill>
                    <a:gsLst>
                      <a:gs pos="2917">
                        <a:srgbClr val="FFFFFF"/>
                      </a:gs>
                      <a:gs pos="30000">
                        <a:srgbClr val="FFFFFF"/>
                      </a:gs>
                    </a:gsLst>
                    <a:lin ang="5400000" scaled="0"/>
                  </a:gradFill>
                </a:rPr>
                <a:t>App Service App</a:t>
              </a:r>
            </a:p>
          </p:txBody>
        </p:sp>
      </p:grpSp>
      <p:sp>
        <p:nvSpPr>
          <p:cNvPr id="24" name="TextBox 23"/>
          <p:cNvSpPr txBox="1"/>
          <p:nvPr/>
        </p:nvSpPr>
        <p:spPr>
          <a:xfrm>
            <a:off x="6843021" y="4400127"/>
            <a:ext cx="3809343" cy="929317"/>
          </a:xfrm>
          <a:prstGeom prst="rect">
            <a:avLst/>
          </a:prstGeom>
          <a:noFill/>
        </p:spPr>
        <p:txBody>
          <a:bodyPr wrap="square" lIns="179285" tIns="143428" rIns="179285" bIns="143428" rtlCol="0">
            <a:spAutoFit/>
          </a:bodyPr>
          <a:lstStyle/>
          <a:p>
            <a:pPr defTabSz="914367">
              <a:lnSpc>
                <a:spcPct val="90000"/>
              </a:lnSpc>
              <a:spcAft>
                <a:spcPts val="588"/>
              </a:spcAft>
            </a:pPr>
            <a:r>
              <a:rPr lang="en-US" sz="1176" i="1" dirty="0">
                <a:gradFill>
                  <a:gsLst>
                    <a:gs pos="2917">
                      <a:srgbClr val="FFFFFF"/>
                    </a:gs>
                    <a:gs pos="30000">
                      <a:srgbClr val="FFFFFF"/>
                    </a:gs>
                  </a:gsLst>
                  <a:lin ang="5400000" scaled="0"/>
                </a:gradFill>
              </a:rPr>
              <a:t>SKU: # of sites, storage, slots…</a:t>
            </a:r>
          </a:p>
          <a:p>
            <a:pPr defTabSz="914367">
              <a:lnSpc>
                <a:spcPct val="90000"/>
              </a:lnSpc>
              <a:spcAft>
                <a:spcPts val="588"/>
              </a:spcAft>
            </a:pPr>
            <a:r>
              <a:rPr lang="en-US" sz="1176" i="1" dirty="0">
                <a:gradFill>
                  <a:gsLst>
                    <a:gs pos="2917">
                      <a:srgbClr val="FFFFFF"/>
                    </a:gs>
                    <a:gs pos="30000">
                      <a:srgbClr val="FFFFFF"/>
                    </a:gs>
                  </a:gsLst>
                  <a:lin ang="5400000" scaled="0"/>
                </a:gradFill>
              </a:rPr>
              <a:t>Compute Resource: cores, memory</a:t>
            </a:r>
          </a:p>
          <a:p>
            <a:pPr defTabSz="914367">
              <a:lnSpc>
                <a:spcPct val="90000"/>
              </a:lnSpc>
              <a:spcAft>
                <a:spcPts val="588"/>
              </a:spcAft>
            </a:pPr>
            <a:r>
              <a:rPr lang="en-US" sz="1176" i="1" dirty="0">
                <a:gradFill>
                  <a:gsLst>
                    <a:gs pos="2917">
                      <a:srgbClr val="FFFFFF"/>
                    </a:gs>
                    <a:gs pos="30000">
                      <a:srgbClr val="FFFFFF"/>
                    </a:gs>
                  </a:gsLst>
                  <a:lin ang="5400000" scaled="0"/>
                </a:gradFill>
              </a:rPr>
              <a:t>Scale: number of instances </a:t>
            </a:r>
          </a:p>
        </p:txBody>
      </p:sp>
      <p:sp>
        <p:nvSpPr>
          <p:cNvPr id="25" name="Rounded Rectangle 24"/>
          <p:cNvSpPr/>
          <p:nvPr/>
        </p:nvSpPr>
        <p:spPr bwMode="auto">
          <a:xfrm>
            <a:off x="717451" y="1561448"/>
            <a:ext cx="4855634" cy="4258018"/>
          </a:xfrm>
          <a:prstGeom prst="roundRect">
            <a:avLst/>
          </a:prstGeom>
          <a:solidFill>
            <a:schemeClr val="bg1"/>
          </a:solidFill>
          <a:ln>
            <a:solidFill>
              <a:schemeClr val="tx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App Service Plan</a:t>
            </a:r>
          </a:p>
        </p:txBody>
      </p:sp>
      <p:grpSp>
        <p:nvGrpSpPr>
          <p:cNvPr id="26" name="Group 25"/>
          <p:cNvGrpSpPr/>
          <p:nvPr/>
        </p:nvGrpSpPr>
        <p:grpSpPr>
          <a:xfrm>
            <a:off x="2360897" y="2159065"/>
            <a:ext cx="1494041" cy="1542691"/>
            <a:chOff x="4608513" y="3354318"/>
            <a:chExt cx="1664043" cy="1680993"/>
          </a:xfrm>
        </p:grpSpPr>
        <p:pic>
          <p:nvPicPr>
            <p:cNvPr id="27" name="Picture 26"/>
            <p:cNvPicPr>
              <a:picLocks noChangeAspect="1"/>
            </p:cNvPicPr>
            <p:nvPr/>
          </p:nvPicPr>
          <p:blipFill>
            <a:blip r:embed="rId3"/>
            <a:stretch>
              <a:fillRect/>
            </a:stretch>
          </p:blipFill>
          <p:spPr>
            <a:xfrm>
              <a:off x="4999038" y="3354318"/>
              <a:ext cx="951110" cy="951110"/>
            </a:xfrm>
            <a:prstGeom prst="rect">
              <a:avLst/>
            </a:prstGeom>
          </p:spPr>
        </p:pic>
        <p:sp>
          <p:nvSpPr>
            <p:cNvPr id="28" name="TextBox 27"/>
            <p:cNvSpPr txBox="1"/>
            <p:nvPr/>
          </p:nvSpPr>
          <p:spPr>
            <a:xfrm>
              <a:off x="4608513" y="4305428"/>
              <a:ext cx="1664043" cy="729883"/>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dirty="0">
                  <a:gradFill>
                    <a:gsLst>
                      <a:gs pos="2917">
                        <a:srgbClr val="FFFFFF"/>
                      </a:gs>
                      <a:gs pos="30000">
                        <a:srgbClr val="FFFFFF"/>
                      </a:gs>
                    </a:gsLst>
                    <a:lin ang="5400000" scaled="0"/>
                  </a:gradFill>
                </a:rPr>
                <a:t>App Service App</a:t>
              </a:r>
            </a:p>
          </p:txBody>
        </p:sp>
      </p:grpSp>
      <p:grpSp>
        <p:nvGrpSpPr>
          <p:cNvPr id="29" name="Group 28"/>
          <p:cNvGrpSpPr/>
          <p:nvPr/>
        </p:nvGrpSpPr>
        <p:grpSpPr>
          <a:xfrm>
            <a:off x="3922869" y="2159065"/>
            <a:ext cx="1507584" cy="1542691"/>
            <a:chOff x="4608513" y="3354318"/>
            <a:chExt cx="1679127" cy="1680993"/>
          </a:xfrm>
        </p:grpSpPr>
        <p:pic>
          <p:nvPicPr>
            <p:cNvPr id="30" name="Picture 29"/>
            <p:cNvPicPr>
              <a:picLocks noChangeAspect="1"/>
            </p:cNvPicPr>
            <p:nvPr/>
          </p:nvPicPr>
          <p:blipFill>
            <a:blip r:embed="rId3"/>
            <a:stretch>
              <a:fillRect/>
            </a:stretch>
          </p:blipFill>
          <p:spPr>
            <a:xfrm>
              <a:off x="4999038" y="3354318"/>
              <a:ext cx="951110" cy="951110"/>
            </a:xfrm>
            <a:prstGeom prst="rect">
              <a:avLst/>
            </a:prstGeom>
          </p:spPr>
        </p:pic>
        <p:sp>
          <p:nvSpPr>
            <p:cNvPr id="31" name="TextBox 30"/>
            <p:cNvSpPr txBox="1"/>
            <p:nvPr/>
          </p:nvSpPr>
          <p:spPr>
            <a:xfrm>
              <a:off x="4608513" y="4305428"/>
              <a:ext cx="1679127" cy="729883"/>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dirty="0">
                  <a:gradFill>
                    <a:gsLst>
                      <a:gs pos="2917">
                        <a:srgbClr val="FFFFFF"/>
                      </a:gs>
                      <a:gs pos="30000">
                        <a:srgbClr val="FFFFFF"/>
                      </a:gs>
                    </a:gsLst>
                    <a:lin ang="5400000" scaled="0"/>
                  </a:gradFill>
                </a:rPr>
                <a:t>App Service App</a:t>
              </a:r>
            </a:p>
          </p:txBody>
        </p:sp>
      </p:grpSp>
      <p:grpSp>
        <p:nvGrpSpPr>
          <p:cNvPr id="32" name="Group 31"/>
          <p:cNvGrpSpPr/>
          <p:nvPr/>
        </p:nvGrpSpPr>
        <p:grpSpPr>
          <a:xfrm>
            <a:off x="815497" y="2159065"/>
            <a:ext cx="1477469" cy="1542691"/>
            <a:chOff x="4608512" y="3354318"/>
            <a:chExt cx="1645585" cy="1680993"/>
          </a:xfrm>
        </p:grpSpPr>
        <p:pic>
          <p:nvPicPr>
            <p:cNvPr id="33" name="Picture 32"/>
            <p:cNvPicPr>
              <a:picLocks noChangeAspect="1"/>
            </p:cNvPicPr>
            <p:nvPr/>
          </p:nvPicPr>
          <p:blipFill>
            <a:blip r:embed="rId3"/>
            <a:stretch>
              <a:fillRect/>
            </a:stretch>
          </p:blipFill>
          <p:spPr>
            <a:xfrm>
              <a:off x="4999038" y="3354318"/>
              <a:ext cx="951110" cy="951110"/>
            </a:xfrm>
            <a:prstGeom prst="rect">
              <a:avLst/>
            </a:prstGeom>
          </p:spPr>
        </p:pic>
        <p:sp>
          <p:nvSpPr>
            <p:cNvPr id="34" name="TextBox 33"/>
            <p:cNvSpPr txBox="1"/>
            <p:nvPr/>
          </p:nvSpPr>
          <p:spPr>
            <a:xfrm>
              <a:off x="4608512" y="4305428"/>
              <a:ext cx="1645585" cy="729883"/>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dirty="0">
                  <a:gradFill>
                    <a:gsLst>
                      <a:gs pos="2917">
                        <a:srgbClr val="FFFFFF"/>
                      </a:gs>
                      <a:gs pos="30000">
                        <a:srgbClr val="FFFFFF"/>
                      </a:gs>
                    </a:gsLst>
                    <a:lin ang="5400000" scaled="0"/>
                  </a:gradFill>
                </a:rPr>
                <a:t>App Service App</a:t>
              </a:r>
            </a:p>
          </p:txBody>
        </p:sp>
      </p:grpSp>
      <p:sp>
        <p:nvSpPr>
          <p:cNvPr id="35" name="TextBox 34"/>
          <p:cNvSpPr txBox="1"/>
          <p:nvPr/>
        </p:nvSpPr>
        <p:spPr>
          <a:xfrm>
            <a:off x="941557" y="4400127"/>
            <a:ext cx="3809343" cy="929317"/>
          </a:xfrm>
          <a:prstGeom prst="rect">
            <a:avLst/>
          </a:prstGeom>
          <a:noFill/>
        </p:spPr>
        <p:txBody>
          <a:bodyPr wrap="square" lIns="179285" tIns="143428" rIns="179285" bIns="143428" rtlCol="0">
            <a:spAutoFit/>
          </a:bodyPr>
          <a:lstStyle/>
          <a:p>
            <a:pPr defTabSz="914367">
              <a:lnSpc>
                <a:spcPct val="90000"/>
              </a:lnSpc>
              <a:spcAft>
                <a:spcPts val="588"/>
              </a:spcAft>
            </a:pPr>
            <a:r>
              <a:rPr lang="en-US" sz="1176" i="1" dirty="0">
                <a:gradFill>
                  <a:gsLst>
                    <a:gs pos="2917">
                      <a:srgbClr val="FFFFFF"/>
                    </a:gs>
                    <a:gs pos="30000">
                      <a:srgbClr val="FFFFFF"/>
                    </a:gs>
                  </a:gsLst>
                  <a:lin ang="5400000" scaled="0"/>
                </a:gradFill>
              </a:rPr>
              <a:t>SKU:  Premium (# of sites, storage, slots…)</a:t>
            </a:r>
          </a:p>
          <a:p>
            <a:pPr defTabSz="914367">
              <a:lnSpc>
                <a:spcPct val="90000"/>
              </a:lnSpc>
              <a:spcAft>
                <a:spcPts val="588"/>
              </a:spcAft>
            </a:pPr>
            <a:r>
              <a:rPr lang="en-US" sz="1176" i="1" dirty="0">
                <a:gradFill>
                  <a:gsLst>
                    <a:gs pos="2917">
                      <a:srgbClr val="FFFFFF"/>
                    </a:gs>
                    <a:gs pos="30000">
                      <a:srgbClr val="FFFFFF"/>
                    </a:gs>
                  </a:gsLst>
                  <a:lin ang="5400000" scaled="0"/>
                </a:gradFill>
              </a:rPr>
              <a:t>Compute Resource:  P4 ( 8 cores, 14 GB memory)</a:t>
            </a:r>
          </a:p>
          <a:p>
            <a:pPr defTabSz="914367">
              <a:lnSpc>
                <a:spcPct val="90000"/>
              </a:lnSpc>
              <a:spcAft>
                <a:spcPts val="588"/>
              </a:spcAft>
            </a:pPr>
            <a:r>
              <a:rPr lang="en-US" sz="1176" i="1" dirty="0">
                <a:gradFill>
                  <a:gsLst>
                    <a:gs pos="2917">
                      <a:srgbClr val="FFFFFF"/>
                    </a:gs>
                    <a:gs pos="30000">
                      <a:srgbClr val="FFFFFF"/>
                    </a:gs>
                  </a:gsLst>
                  <a:lin ang="5400000" scaled="0"/>
                </a:gradFill>
              </a:rPr>
              <a:t>Scale: 8</a:t>
            </a:r>
          </a:p>
        </p:txBody>
      </p:sp>
      <p:sp>
        <p:nvSpPr>
          <p:cNvPr id="36" name="Title 35"/>
          <p:cNvSpPr>
            <a:spLocks noGrp="1"/>
          </p:cNvSpPr>
          <p:nvPr>
            <p:ph type="title"/>
          </p:nvPr>
        </p:nvSpPr>
        <p:spPr/>
        <p:txBody>
          <a:bodyPr/>
          <a:lstStyle/>
          <a:p>
            <a:r>
              <a:rPr lang="en-US" dirty="0" smtClean="0"/>
              <a:t>Conceptual Model</a:t>
            </a:r>
            <a:endParaRPr lang="en-US" dirty="0"/>
          </a:p>
        </p:txBody>
      </p:sp>
      <p:sp>
        <p:nvSpPr>
          <p:cNvPr id="37" name="TextBox 36"/>
          <p:cNvSpPr txBox="1"/>
          <p:nvPr/>
        </p:nvSpPr>
        <p:spPr>
          <a:xfrm>
            <a:off x="542601" y="6007481"/>
            <a:ext cx="10931949" cy="561211"/>
          </a:xfrm>
          <a:prstGeom prst="rect">
            <a:avLst/>
          </a:prstGeom>
          <a:noFill/>
        </p:spPr>
        <p:txBody>
          <a:bodyPr wrap="square" lIns="179285" tIns="143428" rIns="179285" bIns="143428" rtlCol="0">
            <a:spAutoFit/>
          </a:bodyPr>
          <a:lstStyle/>
          <a:p>
            <a:pPr defTabSz="914367">
              <a:lnSpc>
                <a:spcPct val="90000"/>
              </a:lnSpc>
              <a:spcAft>
                <a:spcPts val="588"/>
              </a:spcAft>
            </a:pPr>
            <a:r>
              <a:rPr lang="en-US" sz="1961" dirty="0">
                <a:gradFill>
                  <a:gsLst>
                    <a:gs pos="2917">
                      <a:srgbClr val="FFFFFF"/>
                    </a:gs>
                    <a:gs pos="30000">
                      <a:srgbClr val="FFFFFF"/>
                    </a:gs>
                  </a:gsLst>
                  <a:lin ang="5400000" scaled="0"/>
                </a:gradFill>
              </a:rPr>
              <a:t>Note: For App Service Environment the SKU will always be Premium</a:t>
            </a:r>
          </a:p>
        </p:txBody>
      </p:sp>
    </p:spTree>
    <p:extLst>
      <p:ext uri="{BB962C8B-B14F-4D97-AF65-F5344CB8AC3E}">
        <p14:creationId xmlns:p14="http://schemas.microsoft.com/office/powerpoint/2010/main" val="2846577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par>
                                <p:cTn id="36" presetID="10" presetClass="entr" presetSubtype="0"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500"/>
                                        <p:tgtEl>
                                          <p:spTgt spid="3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4" grpId="0"/>
      <p:bldP spid="25" grpId="0" animBg="1"/>
      <p:bldP spid="35" grpId="0"/>
      <p:bldP spid="37"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5" name="Rectangle 4"/>
          <p:cNvSpPr/>
          <p:nvPr/>
        </p:nvSpPr>
        <p:spPr>
          <a:xfrm>
            <a:off x="1315068" y="579726"/>
            <a:ext cx="9482895" cy="6277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367"/>
            <a:r>
              <a:rPr lang="en-US" sz="2000" dirty="0">
                <a:solidFill>
                  <a:srgbClr val="FFFFFF"/>
                </a:solidFill>
              </a:rPr>
              <a:t>Virtual Network</a:t>
            </a:r>
          </a:p>
        </p:txBody>
      </p:sp>
      <p:sp>
        <p:nvSpPr>
          <p:cNvPr id="4" name="Title 1"/>
          <p:cNvSpPr txBox="1">
            <a:spLocks/>
          </p:cNvSpPr>
          <p:nvPr/>
        </p:nvSpPr>
        <p:spPr>
          <a:xfrm>
            <a:off x="5117195" y="-81997"/>
            <a:ext cx="1911525" cy="743525"/>
          </a:xfrm>
          <a:prstGeom prst="rect">
            <a:avLst/>
          </a:prstGeom>
        </p:spPr>
        <p:txBody>
          <a:bodyPr vert="horz" lIns="91427" tIns="45713" rIns="91427" bIns="45713"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FFFFF"/>
                </a:solidFill>
              </a:rPr>
              <a:t>Scaling</a:t>
            </a:r>
          </a:p>
        </p:txBody>
      </p:sp>
      <p:sp>
        <p:nvSpPr>
          <p:cNvPr id="6" name="Rectangle 5"/>
          <p:cNvSpPr/>
          <p:nvPr/>
        </p:nvSpPr>
        <p:spPr>
          <a:xfrm>
            <a:off x="2172259" y="854891"/>
            <a:ext cx="7461098" cy="543664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367"/>
            <a:r>
              <a:rPr lang="en-US" sz="2000" dirty="0">
                <a:solidFill>
                  <a:srgbClr val="FFFFFF"/>
                </a:solidFill>
              </a:rPr>
              <a:t>App Service Environment</a:t>
            </a:r>
          </a:p>
        </p:txBody>
      </p:sp>
      <p:sp>
        <p:nvSpPr>
          <p:cNvPr id="7" name="Rounded Rectangle 6"/>
          <p:cNvSpPr/>
          <p:nvPr/>
        </p:nvSpPr>
        <p:spPr>
          <a:xfrm>
            <a:off x="2258432" y="977338"/>
            <a:ext cx="7150901" cy="148569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defTabSz="914367"/>
            <a:r>
              <a:rPr lang="en-US" sz="2000" dirty="0">
                <a:solidFill>
                  <a:srgbClr val="FFFFFF"/>
                </a:solidFill>
              </a:rPr>
              <a:t>Worker Pool</a:t>
            </a:r>
          </a:p>
        </p:txBody>
      </p:sp>
      <p:sp>
        <p:nvSpPr>
          <p:cNvPr id="8" name="Oval 7"/>
          <p:cNvSpPr/>
          <p:nvPr/>
        </p:nvSpPr>
        <p:spPr>
          <a:xfrm>
            <a:off x="3308168" y="1209996"/>
            <a:ext cx="740121" cy="66393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000" dirty="0">
                <a:solidFill>
                  <a:srgbClr val="FFFFFF"/>
                </a:solidFill>
              </a:rPr>
              <a:t>Small</a:t>
            </a:r>
          </a:p>
        </p:txBody>
      </p:sp>
      <p:sp>
        <p:nvSpPr>
          <p:cNvPr id="16" name="Oval 15"/>
          <p:cNvSpPr/>
          <p:nvPr/>
        </p:nvSpPr>
        <p:spPr>
          <a:xfrm>
            <a:off x="6739470" y="1099784"/>
            <a:ext cx="1313312" cy="1324211"/>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2400" dirty="0" err="1">
                <a:solidFill>
                  <a:srgbClr val="FFFFFF"/>
                </a:solidFill>
              </a:rPr>
              <a:t>ExtraLarge</a:t>
            </a:r>
            <a:endParaRPr lang="en-US" sz="2400" dirty="0">
              <a:solidFill>
                <a:srgbClr val="FFFFFF"/>
              </a:solidFill>
            </a:endParaRPr>
          </a:p>
        </p:txBody>
      </p:sp>
      <p:sp>
        <p:nvSpPr>
          <p:cNvPr id="18" name="Oval 17"/>
          <p:cNvSpPr/>
          <p:nvPr/>
        </p:nvSpPr>
        <p:spPr>
          <a:xfrm>
            <a:off x="3146267" y="1079386"/>
            <a:ext cx="1063923" cy="92515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200" dirty="0">
                <a:solidFill>
                  <a:srgbClr val="FFFFFF"/>
                </a:solidFill>
              </a:rPr>
              <a:t>Medium</a:t>
            </a:r>
          </a:p>
        </p:txBody>
      </p:sp>
      <p:grpSp>
        <p:nvGrpSpPr>
          <p:cNvPr id="26" name="Group 25"/>
          <p:cNvGrpSpPr/>
          <p:nvPr/>
        </p:nvGrpSpPr>
        <p:grpSpPr>
          <a:xfrm>
            <a:off x="4566683" y="1409304"/>
            <a:ext cx="2117049" cy="423122"/>
            <a:chOff x="2856114" y="-1076325"/>
            <a:chExt cx="2117349" cy="423182"/>
          </a:xfrm>
        </p:grpSpPr>
        <p:sp>
          <p:nvSpPr>
            <p:cNvPr id="19" name="Oval 18"/>
            <p:cNvSpPr/>
            <p:nvPr/>
          </p:nvSpPr>
          <p:spPr>
            <a:xfrm>
              <a:off x="4486327" y="-1076325"/>
              <a:ext cx="487136" cy="423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dirty="0">
                <a:solidFill>
                  <a:srgbClr val="FFFFFF"/>
                </a:solidFill>
              </a:endParaRPr>
            </a:p>
          </p:txBody>
        </p:sp>
        <p:sp>
          <p:nvSpPr>
            <p:cNvPr id="21" name="Oval 20"/>
            <p:cNvSpPr/>
            <p:nvPr/>
          </p:nvSpPr>
          <p:spPr>
            <a:xfrm>
              <a:off x="3436497" y="-957942"/>
              <a:ext cx="146974" cy="1401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dirty="0">
                <a:solidFill>
                  <a:srgbClr val="FFFFFF"/>
                </a:solidFill>
              </a:endParaRPr>
            </a:p>
          </p:txBody>
        </p:sp>
        <p:sp>
          <p:nvSpPr>
            <p:cNvPr id="22" name="Oval 21"/>
            <p:cNvSpPr/>
            <p:nvPr/>
          </p:nvSpPr>
          <p:spPr>
            <a:xfrm>
              <a:off x="2856114" y="-1076325"/>
              <a:ext cx="487136" cy="423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dirty="0">
                <a:solidFill>
                  <a:srgbClr val="FFFFFF"/>
                </a:solidFill>
              </a:endParaRPr>
            </a:p>
          </p:txBody>
        </p:sp>
        <p:sp>
          <p:nvSpPr>
            <p:cNvPr id="23" name="Oval 22"/>
            <p:cNvSpPr/>
            <p:nvPr/>
          </p:nvSpPr>
          <p:spPr>
            <a:xfrm>
              <a:off x="3707938" y="-961683"/>
              <a:ext cx="146974" cy="1476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dirty="0">
                <a:solidFill>
                  <a:srgbClr val="FFFFFF"/>
                </a:solidFill>
              </a:endParaRPr>
            </a:p>
          </p:txBody>
        </p:sp>
        <p:sp>
          <p:nvSpPr>
            <p:cNvPr id="24" name="Oval 23"/>
            <p:cNvSpPr/>
            <p:nvPr/>
          </p:nvSpPr>
          <p:spPr>
            <a:xfrm>
              <a:off x="3979379" y="-959645"/>
              <a:ext cx="146974" cy="1435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dirty="0">
                <a:solidFill>
                  <a:srgbClr val="FFFFFF"/>
                </a:solidFill>
              </a:endParaRPr>
            </a:p>
          </p:txBody>
        </p:sp>
        <p:sp>
          <p:nvSpPr>
            <p:cNvPr id="25" name="Oval 24"/>
            <p:cNvSpPr/>
            <p:nvPr/>
          </p:nvSpPr>
          <p:spPr>
            <a:xfrm>
              <a:off x="4232853" y="-961683"/>
              <a:ext cx="146974" cy="1476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dirty="0">
                <a:solidFill>
                  <a:srgbClr val="FFFFFF"/>
                </a:solidFill>
              </a:endParaRPr>
            </a:p>
          </p:txBody>
        </p:sp>
      </p:grpSp>
      <p:sp>
        <p:nvSpPr>
          <p:cNvPr id="17" name="Oval 16"/>
          <p:cNvSpPr/>
          <p:nvPr/>
        </p:nvSpPr>
        <p:spPr>
          <a:xfrm>
            <a:off x="3138172" y="1052174"/>
            <a:ext cx="1154116" cy="1076761"/>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2000" dirty="0">
                <a:solidFill>
                  <a:srgbClr val="FFFFFF"/>
                </a:solidFill>
              </a:rPr>
              <a:t>Large</a:t>
            </a:r>
          </a:p>
        </p:txBody>
      </p:sp>
      <p:sp>
        <p:nvSpPr>
          <p:cNvPr id="9" name="Oval 8"/>
          <p:cNvSpPr/>
          <p:nvPr/>
        </p:nvSpPr>
        <p:spPr>
          <a:xfrm>
            <a:off x="3026855" y="1012714"/>
            <a:ext cx="1350998" cy="128883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2400" dirty="0" err="1">
                <a:solidFill>
                  <a:srgbClr val="FFFFFF"/>
                </a:solidFill>
              </a:rPr>
              <a:t>ExtraLarge</a:t>
            </a:r>
            <a:endParaRPr lang="en-US" sz="2400" dirty="0">
              <a:solidFill>
                <a:srgbClr val="FFFFFF"/>
              </a:solidFill>
            </a:endParaRPr>
          </a:p>
        </p:txBody>
      </p:sp>
      <p:grpSp>
        <p:nvGrpSpPr>
          <p:cNvPr id="59" name="Group 58"/>
          <p:cNvGrpSpPr/>
          <p:nvPr/>
        </p:nvGrpSpPr>
        <p:grpSpPr>
          <a:xfrm>
            <a:off x="2258432" y="2694911"/>
            <a:ext cx="7150901" cy="1485690"/>
            <a:chOff x="816427" y="-1562107"/>
            <a:chExt cx="7151915" cy="1485901"/>
          </a:xfrm>
        </p:grpSpPr>
        <p:sp>
          <p:nvSpPr>
            <p:cNvPr id="49" name="Rounded Rectangle 48"/>
            <p:cNvSpPr/>
            <p:nvPr/>
          </p:nvSpPr>
          <p:spPr>
            <a:xfrm>
              <a:off x="816427" y="-1562107"/>
              <a:ext cx="7151915" cy="1485901"/>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defTabSz="914367"/>
              <a:r>
                <a:rPr lang="en-US" sz="2000" dirty="0">
                  <a:solidFill>
                    <a:srgbClr val="FFFFFF"/>
                  </a:solidFill>
                </a:rPr>
                <a:t>Worker Pool</a:t>
              </a:r>
            </a:p>
          </p:txBody>
        </p:sp>
        <p:sp>
          <p:nvSpPr>
            <p:cNvPr id="50" name="Oval 49"/>
            <p:cNvSpPr/>
            <p:nvPr/>
          </p:nvSpPr>
          <p:spPr>
            <a:xfrm>
              <a:off x="5262907" y="-1439643"/>
              <a:ext cx="1331466" cy="128414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2400" dirty="0" err="1">
                  <a:solidFill>
                    <a:srgbClr val="FFFFFF"/>
                  </a:solidFill>
                </a:rPr>
                <a:t>ExtraLarge</a:t>
              </a:r>
              <a:endParaRPr lang="en-US" sz="2400" dirty="0">
                <a:solidFill>
                  <a:srgbClr val="FFFFFF"/>
                </a:solidFill>
              </a:endParaRPr>
            </a:p>
          </p:txBody>
        </p:sp>
        <p:grpSp>
          <p:nvGrpSpPr>
            <p:cNvPr id="51" name="Group 50"/>
            <p:cNvGrpSpPr/>
            <p:nvPr/>
          </p:nvGrpSpPr>
          <p:grpSpPr>
            <a:xfrm>
              <a:off x="3107780" y="-1130079"/>
              <a:ext cx="2117349" cy="423182"/>
              <a:chOff x="2856114" y="-1076325"/>
              <a:chExt cx="2117349" cy="423182"/>
            </a:xfrm>
          </p:grpSpPr>
          <p:sp>
            <p:nvSpPr>
              <p:cNvPr id="52" name="Oval 51"/>
              <p:cNvSpPr/>
              <p:nvPr/>
            </p:nvSpPr>
            <p:spPr>
              <a:xfrm>
                <a:off x="4486327" y="-1076325"/>
                <a:ext cx="487136" cy="423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dirty="0">
                  <a:solidFill>
                    <a:srgbClr val="FFFFFF"/>
                  </a:solidFill>
                </a:endParaRPr>
              </a:p>
            </p:txBody>
          </p:sp>
          <p:sp>
            <p:nvSpPr>
              <p:cNvPr id="53" name="Oval 52"/>
              <p:cNvSpPr/>
              <p:nvPr/>
            </p:nvSpPr>
            <p:spPr>
              <a:xfrm>
                <a:off x="3436497" y="-957942"/>
                <a:ext cx="146974" cy="1401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dirty="0">
                  <a:solidFill>
                    <a:srgbClr val="FFFFFF"/>
                  </a:solidFill>
                </a:endParaRPr>
              </a:p>
            </p:txBody>
          </p:sp>
          <p:sp>
            <p:nvSpPr>
              <p:cNvPr id="54" name="Oval 53"/>
              <p:cNvSpPr/>
              <p:nvPr/>
            </p:nvSpPr>
            <p:spPr>
              <a:xfrm>
                <a:off x="2856114" y="-1076325"/>
                <a:ext cx="487136" cy="423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dirty="0">
                  <a:solidFill>
                    <a:srgbClr val="FFFFFF"/>
                  </a:solidFill>
                </a:endParaRPr>
              </a:p>
            </p:txBody>
          </p:sp>
          <p:sp>
            <p:nvSpPr>
              <p:cNvPr id="55" name="Oval 54"/>
              <p:cNvSpPr/>
              <p:nvPr/>
            </p:nvSpPr>
            <p:spPr>
              <a:xfrm>
                <a:off x="3707938" y="-961683"/>
                <a:ext cx="146974" cy="1476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dirty="0">
                  <a:solidFill>
                    <a:srgbClr val="FFFFFF"/>
                  </a:solidFill>
                </a:endParaRPr>
              </a:p>
            </p:txBody>
          </p:sp>
          <p:sp>
            <p:nvSpPr>
              <p:cNvPr id="56" name="Oval 55"/>
              <p:cNvSpPr/>
              <p:nvPr/>
            </p:nvSpPr>
            <p:spPr>
              <a:xfrm>
                <a:off x="3979379" y="-959645"/>
                <a:ext cx="146974" cy="1435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dirty="0">
                  <a:solidFill>
                    <a:srgbClr val="FFFFFF"/>
                  </a:solidFill>
                </a:endParaRPr>
              </a:p>
            </p:txBody>
          </p:sp>
          <p:sp>
            <p:nvSpPr>
              <p:cNvPr id="57" name="Oval 56"/>
              <p:cNvSpPr/>
              <p:nvPr/>
            </p:nvSpPr>
            <p:spPr>
              <a:xfrm>
                <a:off x="4232853" y="-961683"/>
                <a:ext cx="146974" cy="1476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dirty="0">
                  <a:solidFill>
                    <a:srgbClr val="FFFFFF"/>
                  </a:solidFill>
                </a:endParaRPr>
              </a:p>
            </p:txBody>
          </p:sp>
        </p:grpSp>
        <p:sp>
          <p:nvSpPr>
            <p:cNvPr id="58" name="Oval 57"/>
            <p:cNvSpPr/>
            <p:nvPr/>
          </p:nvSpPr>
          <p:spPr>
            <a:xfrm>
              <a:off x="1516607" y="-1526725"/>
              <a:ext cx="1333964" cy="1289016"/>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2400" dirty="0" err="1">
                  <a:solidFill>
                    <a:srgbClr val="FFFFFF"/>
                  </a:solidFill>
                </a:rPr>
                <a:t>ExtraLarge</a:t>
              </a:r>
              <a:endParaRPr lang="en-US" sz="2400" dirty="0">
                <a:solidFill>
                  <a:srgbClr val="FFFFFF"/>
                </a:solidFill>
              </a:endParaRPr>
            </a:p>
          </p:txBody>
        </p:sp>
      </p:grpSp>
      <p:grpSp>
        <p:nvGrpSpPr>
          <p:cNvPr id="60" name="Group 59"/>
          <p:cNvGrpSpPr/>
          <p:nvPr/>
        </p:nvGrpSpPr>
        <p:grpSpPr>
          <a:xfrm>
            <a:off x="2258432" y="4412484"/>
            <a:ext cx="7150901" cy="1485690"/>
            <a:chOff x="816427" y="-1562107"/>
            <a:chExt cx="7151915" cy="1485901"/>
          </a:xfrm>
        </p:grpSpPr>
        <p:sp>
          <p:nvSpPr>
            <p:cNvPr id="61" name="Rounded Rectangle 60"/>
            <p:cNvSpPr/>
            <p:nvPr/>
          </p:nvSpPr>
          <p:spPr>
            <a:xfrm>
              <a:off x="816427" y="-1562107"/>
              <a:ext cx="7151915" cy="1485901"/>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defTabSz="914367"/>
              <a:r>
                <a:rPr lang="en-US" sz="2000" dirty="0">
                  <a:solidFill>
                    <a:srgbClr val="FFFFFF"/>
                  </a:solidFill>
                </a:rPr>
                <a:t>Worker Pool</a:t>
              </a:r>
            </a:p>
          </p:txBody>
        </p:sp>
        <p:sp>
          <p:nvSpPr>
            <p:cNvPr id="62" name="Oval 61"/>
            <p:cNvSpPr/>
            <p:nvPr/>
          </p:nvSpPr>
          <p:spPr>
            <a:xfrm>
              <a:off x="5262907" y="-1439643"/>
              <a:ext cx="1331466" cy="1363437"/>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2400" dirty="0" err="1">
                  <a:solidFill>
                    <a:srgbClr val="FFFFFF"/>
                  </a:solidFill>
                </a:rPr>
                <a:t>ExtraLarge</a:t>
              </a:r>
              <a:endParaRPr lang="en-US" sz="2400" dirty="0">
                <a:solidFill>
                  <a:srgbClr val="FFFFFF"/>
                </a:solidFill>
              </a:endParaRPr>
            </a:p>
          </p:txBody>
        </p:sp>
        <p:grpSp>
          <p:nvGrpSpPr>
            <p:cNvPr id="63" name="Group 62"/>
            <p:cNvGrpSpPr/>
            <p:nvPr/>
          </p:nvGrpSpPr>
          <p:grpSpPr>
            <a:xfrm>
              <a:off x="3107780" y="-1130079"/>
              <a:ext cx="2117349" cy="423182"/>
              <a:chOff x="2856114" y="-1076325"/>
              <a:chExt cx="2117349" cy="423182"/>
            </a:xfrm>
          </p:grpSpPr>
          <p:sp>
            <p:nvSpPr>
              <p:cNvPr id="65" name="Oval 64"/>
              <p:cNvSpPr/>
              <p:nvPr/>
            </p:nvSpPr>
            <p:spPr>
              <a:xfrm>
                <a:off x="4486327" y="-1076325"/>
                <a:ext cx="487136" cy="423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dirty="0">
                  <a:solidFill>
                    <a:srgbClr val="FFFFFF"/>
                  </a:solidFill>
                </a:endParaRPr>
              </a:p>
            </p:txBody>
          </p:sp>
          <p:sp>
            <p:nvSpPr>
              <p:cNvPr id="66" name="Oval 65"/>
              <p:cNvSpPr/>
              <p:nvPr/>
            </p:nvSpPr>
            <p:spPr>
              <a:xfrm>
                <a:off x="3436497" y="-957942"/>
                <a:ext cx="146974" cy="1401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dirty="0">
                  <a:solidFill>
                    <a:srgbClr val="FFFFFF"/>
                  </a:solidFill>
                </a:endParaRPr>
              </a:p>
            </p:txBody>
          </p:sp>
          <p:sp>
            <p:nvSpPr>
              <p:cNvPr id="67" name="Oval 66"/>
              <p:cNvSpPr/>
              <p:nvPr/>
            </p:nvSpPr>
            <p:spPr>
              <a:xfrm>
                <a:off x="2856114" y="-1076325"/>
                <a:ext cx="487136" cy="423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dirty="0">
                  <a:solidFill>
                    <a:srgbClr val="FFFFFF"/>
                  </a:solidFill>
                </a:endParaRPr>
              </a:p>
            </p:txBody>
          </p:sp>
          <p:sp>
            <p:nvSpPr>
              <p:cNvPr id="68" name="Oval 67"/>
              <p:cNvSpPr/>
              <p:nvPr/>
            </p:nvSpPr>
            <p:spPr>
              <a:xfrm>
                <a:off x="3707938" y="-961683"/>
                <a:ext cx="146974" cy="1476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dirty="0">
                  <a:solidFill>
                    <a:srgbClr val="FFFFFF"/>
                  </a:solidFill>
                </a:endParaRPr>
              </a:p>
            </p:txBody>
          </p:sp>
          <p:sp>
            <p:nvSpPr>
              <p:cNvPr id="69" name="Oval 68"/>
              <p:cNvSpPr/>
              <p:nvPr/>
            </p:nvSpPr>
            <p:spPr>
              <a:xfrm>
                <a:off x="3979379" y="-959645"/>
                <a:ext cx="146974" cy="1435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dirty="0">
                  <a:solidFill>
                    <a:srgbClr val="FFFFFF"/>
                  </a:solidFill>
                </a:endParaRPr>
              </a:p>
            </p:txBody>
          </p:sp>
          <p:sp>
            <p:nvSpPr>
              <p:cNvPr id="70" name="Oval 69"/>
              <p:cNvSpPr/>
              <p:nvPr/>
            </p:nvSpPr>
            <p:spPr>
              <a:xfrm>
                <a:off x="4232853" y="-961683"/>
                <a:ext cx="146974" cy="1476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00" dirty="0">
                  <a:solidFill>
                    <a:srgbClr val="FFFFFF"/>
                  </a:solidFill>
                </a:endParaRPr>
              </a:p>
            </p:txBody>
          </p:sp>
        </p:grpSp>
        <p:sp>
          <p:nvSpPr>
            <p:cNvPr id="64" name="Oval 63"/>
            <p:cNvSpPr/>
            <p:nvPr/>
          </p:nvSpPr>
          <p:spPr>
            <a:xfrm>
              <a:off x="1516607" y="-1526725"/>
              <a:ext cx="1333964" cy="132805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2400" dirty="0" err="1">
                  <a:solidFill>
                    <a:srgbClr val="FFFFFF"/>
                  </a:solidFill>
                </a:rPr>
                <a:t>ExtraLarge</a:t>
              </a:r>
              <a:endParaRPr lang="en-US" sz="2400" dirty="0">
                <a:solidFill>
                  <a:srgbClr val="FFFFFF"/>
                </a:solidFill>
              </a:endParaRPr>
            </a:p>
          </p:txBody>
        </p:sp>
      </p:grpSp>
    </p:spTree>
    <p:extLst>
      <p:ext uri="{BB962C8B-B14F-4D97-AF65-F5344CB8AC3E}">
        <p14:creationId xmlns:p14="http://schemas.microsoft.com/office/powerpoint/2010/main" val="727781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6" grpId="0" animBg="1"/>
      <p:bldP spid="18" grpId="0" animBg="1"/>
      <p:bldP spid="17" grpId="0"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Traffic Manager</a:t>
            </a:r>
            <a:endParaRPr lang="en-US" sz="8800" dirty="0"/>
          </a:p>
        </p:txBody>
      </p:sp>
    </p:spTree>
    <p:extLst>
      <p:ext uri="{BB962C8B-B14F-4D97-AF65-F5344CB8AC3E}">
        <p14:creationId xmlns:p14="http://schemas.microsoft.com/office/powerpoint/2010/main" val="1464790338"/>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Title 3"/>
          <p:cNvSpPr txBox="1">
            <a:spLocks/>
          </p:cNvSpPr>
          <p:nvPr/>
        </p:nvSpPr>
        <p:spPr>
          <a:xfrm>
            <a:off x="231221" y="3648367"/>
            <a:ext cx="3178420" cy="872110"/>
          </a:xfrm>
          <a:prstGeom prst="rect">
            <a:avLst/>
          </a:prstGeom>
        </p:spPr>
        <p:txBody>
          <a:bodyPr vert="horz" wrap="square" lIns="146304" tIns="91440" rIns="146304" bIns="91440"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9" dirty="0" smtClean="0">
                <a:ea typeface="メイリオ" pitchFamily="50" charset="-128"/>
                <a:cs typeface="Segoe UI Light" panose="020B0502040204020203" pitchFamily="34" charset="0"/>
              </a:rPr>
              <a:t>App Service Web App </a:t>
            </a:r>
            <a:r>
              <a:rPr lang="en-US" altLang="ja-JP" sz="4799" dirty="0">
                <a:ea typeface="メイリオ" pitchFamily="50" charset="-128"/>
                <a:cs typeface="Segoe UI Light" panose="020B0502040204020203" pitchFamily="34" charset="0"/>
              </a:rPr>
              <a:t>footprint</a:t>
            </a:r>
            <a:endParaRPr lang="en-US" sz="4799" dirty="0">
              <a:ea typeface="メイリオ" pitchFamily="50" charset="-128"/>
              <a:cs typeface="Segoe UI Light" panose="020B0502040204020203" pitchFamily="34" charset="0"/>
            </a:endParaRPr>
          </a:p>
        </p:txBody>
      </p:sp>
      <p:grpSp>
        <p:nvGrpSpPr>
          <p:cNvPr id="1239" name="Group 1238"/>
          <p:cNvGrpSpPr/>
          <p:nvPr/>
        </p:nvGrpSpPr>
        <p:grpSpPr>
          <a:xfrm>
            <a:off x="429370" y="289026"/>
            <a:ext cx="11148737" cy="6215364"/>
            <a:chOff x="395371" y="1139688"/>
            <a:chExt cx="8399866" cy="4651514"/>
          </a:xfrm>
          <a:solidFill>
            <a:srgbClr val="00B0F0"/>
          </a:solidFill>
        </p:grpSpPr>
        <p:sp>
          <p:nvSpPr>
            <p:cNvPr id="1240"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1"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2"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3"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4"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5"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6"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7"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8"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9"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0"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1"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2"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3"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4"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5"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6"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7"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8"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9"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0"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1"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2"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3"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4"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5"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6"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7"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8"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9"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0"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1"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2"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3"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4"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5"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6"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7"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8"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9"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0"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1"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2"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3"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4"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5"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6"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7"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8"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9"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0"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1"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2"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3"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4"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5"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6"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7"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8"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9"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0"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1"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2"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3"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4"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5"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6"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7"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8"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9"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0"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1"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2"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3"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4"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5"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6"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7"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8"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9"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0"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1"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2"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3"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4"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5"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6"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7"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8"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9"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0"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1"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2"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3"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4"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5"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6"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7"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8"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9"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0"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1"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2"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3"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4"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5"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6"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7"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8"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9"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0"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1"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2"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3"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4"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5"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6"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7"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8"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9"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0"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1"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2"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3"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4"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5"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6"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7"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8"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9"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0"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1"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2"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3"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4"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5"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6"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7"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8"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9"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0"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1"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2"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3"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4"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5"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6"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7"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8"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9"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0"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1"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2"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3"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4"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5"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6"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7"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8"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9"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0"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1"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2"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3"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4"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5"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6"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7"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8"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9"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0"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1"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2"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3"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4"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5"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6"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7"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8"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9"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0"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1"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2"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3"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4"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5"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6"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7"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8"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9"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0"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1"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2"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3"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4"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5"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6"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7"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8"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9"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0"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1"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2"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3"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4"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5"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6"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7"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8"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9"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0"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1"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2"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3"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4"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5"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6"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7"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8"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9"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0"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1"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2"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3"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4"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5"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6"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7"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8"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9"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0"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1"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2"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3"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4"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5"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6"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7"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8"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9"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0"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1"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2"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3"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4"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5"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6"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7"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8"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9"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0"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1"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2"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3"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4"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5"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6"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7"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8"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9"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0"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1"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2"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3"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4"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5"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6"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7"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8"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9"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0"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1"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2"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3"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4"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5"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6"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7"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8"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9"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0"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1"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2"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3"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4"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5"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6"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7"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8"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9"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0"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1"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2"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3"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4"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5"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6"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7"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8"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9"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0"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1"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2"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3"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4"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5"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6"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7"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8"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9"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0"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1"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2"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3"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4"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5"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6"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7"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8"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9"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0"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1"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2"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3"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4"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5"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6"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7"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8"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9"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0"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1"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2"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3"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4"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5"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6"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7"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8"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9"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0"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1"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2"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3"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4"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5"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6"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7"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8"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9"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0"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591"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2"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3"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4"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595"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6"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7"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8"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9"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0"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1"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2"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3"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4"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5"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6"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7"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8"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9"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0"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1"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2"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3"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4"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5"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6"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7"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8"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9"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0"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1"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2"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3"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4"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5"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6"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7"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8"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9"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0"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1"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2"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3"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4"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5"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6"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7"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8"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9"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640"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1"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2"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3"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4"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5"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6"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7"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8"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9"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0"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1"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2"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3"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4"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5"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6"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7"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8"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9"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0"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1"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2"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3"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4"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5"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6"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7"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8"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9"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0"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1"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2"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3"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4"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5"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6"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7"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8"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9"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0"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1"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2"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3"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4"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5"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6"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7"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8"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9"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0"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1"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2"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3"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4"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5"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6"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7"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8"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9"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0"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1"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2"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3"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4"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5"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6"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7"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8"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9"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0"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1"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2"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3"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4"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5"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6"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7"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8"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9"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0"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1"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2"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3"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4"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5"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6"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7"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8"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9"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0"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1"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2"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3"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4"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5"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6"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7"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8"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9"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0"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41"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2"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3"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4"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5"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6"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7"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8"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9"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0"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1"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2"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3"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4"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5"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6"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7"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8"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9"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0"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1"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2"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3"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4"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5"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6"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7"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8"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9"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0"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1"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2"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3"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4"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5"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6"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7"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8"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9"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0"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1"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2"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3"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84"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5"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6"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7"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8"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9"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0"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1"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2"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3"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4"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5"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6"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7"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8"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9"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0"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1"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2"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3"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4"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5"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6"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7"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8"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9"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0"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1"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2"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3"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4"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5"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6"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7"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8"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9"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0"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1"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2"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3"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4"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5"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6"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7"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8"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9"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0"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1"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2"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3"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4"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35"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6"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7"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8"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9"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0"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1"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2"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3"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4"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5"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6"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7"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8"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9"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0"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1"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2"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3"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4"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5"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6"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7"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8"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9"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0"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1"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62"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3"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4"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5"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6"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7"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8"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9"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0"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1"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2"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3"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4"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5"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6"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7"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8"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9"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0"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1"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2"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3"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4"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5"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6"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7"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8"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9"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0"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1"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2"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3"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4"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5"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6"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7"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8"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9"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0"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1"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2"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3"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4"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5"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6"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7"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8"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9"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0"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1"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2"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3"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4"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5"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6"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7"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8"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9"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0"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1"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2"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3"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4"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5"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6"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7"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8"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9"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0"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1"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2"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3"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4"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5"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6"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7"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8"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9"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0"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1"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2"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3"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4"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5"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6"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7"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8"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9"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0"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1"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2"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3"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4"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5"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6"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7"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8"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59"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0"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1"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2"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3"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4"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5"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6"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7"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8"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9"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0"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1"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2"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3"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4"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5"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6"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7"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78"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9"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0"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1"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2"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3"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4"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5"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6"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7"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8"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9"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0"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1"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2"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3"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4"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5"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6"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7"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8"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9"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0"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1"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2"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3"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4"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5"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6"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7"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8"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9"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0"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1"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2"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3"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4"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5"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6"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7"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8"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9"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0"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1"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2"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3"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4"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5"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6"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7"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8"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9"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0"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1"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2"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3"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4"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5"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6"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7"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8"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9"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0"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1"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2"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3"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4"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5"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6"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7"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8"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9"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0"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1"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2"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3"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4"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5"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6"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7"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8"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9"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0"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1"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2"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3"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4"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5"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6"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7"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8"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9"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0"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1"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2"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3"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4"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5"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6"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7"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8"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9"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0"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1"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2"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3"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4"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5"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6"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7"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8"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9"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0"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1"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2"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3"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4"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5"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6"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7"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8"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9"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0"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1"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2"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3"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4"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5"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6"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7"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8"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9"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0"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1"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2"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3"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4"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5"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6"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7"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8"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9"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0"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1"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2"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3"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4"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5"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6"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7"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8"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9"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0"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1"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2"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3"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4"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5"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6"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7"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8"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9"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0"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1"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2"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3"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4"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5"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6"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7"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8"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9"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0"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1"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2"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3"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4"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5"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6"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7"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8"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9"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0"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1"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2"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3"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164"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5"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6"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7"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8"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9"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0"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1"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2"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3"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4"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5"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6"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7"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8"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9"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0"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1"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2"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3"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4"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5"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6"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7"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8"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9"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0"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1"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2"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3"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4"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5"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6"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7"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8"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9"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0"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1"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2"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3"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4"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5"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6"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7"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8"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9"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0"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1"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2"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3"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4"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5"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6"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7"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8"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9"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0"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1"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2"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3"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4"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5"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6"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7"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8"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9"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0"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1"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2"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3"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4"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5"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6"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7"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8"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9"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0"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1"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2"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3"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244"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5"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6"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7"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8"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9"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0"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1"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2"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3"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4"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5"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6"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7"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8"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9"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0"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1"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2"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3"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4"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5"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6"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7"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8"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9"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0"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1"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2"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3"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4"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5"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6"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7"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8"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9"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0"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1"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2"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3"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4"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5"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6"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7"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8"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9"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0"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1"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2"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3"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4"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5"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6"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7"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8"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9"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0"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1"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2"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303"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4"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5"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6"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7"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8"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9"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0"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1"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2"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3"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4"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5"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6"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7"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8"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9"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0"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1"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2"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3"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4"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5"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6"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7"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8"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9"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0"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1"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2"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3"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4"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5"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6"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7"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8"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9"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0"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1"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2"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3"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4"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5"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6"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7"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8"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9"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0"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1"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2"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3"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4"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5"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6"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7"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8"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9"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0"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1"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2"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3"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4"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5"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6"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7"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8"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9"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0"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1"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2"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3"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4"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5"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6"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7"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8"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9"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0"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1"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2"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3"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4"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5"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6"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7"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8"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9"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0"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1"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2"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3"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4"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5"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6"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7"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8"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9"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0"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1"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2"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3"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4"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5"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6"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7"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8"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9"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0"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1"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412"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3"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4"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5"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6"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7"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8"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9"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0"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1"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2"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3"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4"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5"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6"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7"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8"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9"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0"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1"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2"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3"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4"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5"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6"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7"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8"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9"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0"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1"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2"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3"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4"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5"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6"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7"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8"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9"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0"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1"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2"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3"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4"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2456" name="Oval 2455"/>
          <p:cNvSpPr/>
          <p:nvPr/>
        </p:nvSpPr>
        <p:spPr bwMode="auto">
          <a:xfrm>
            <a:off x="1757041" y="2236500"/>
            <a:ext cx="432484" cy="435401"/>
          </a:xfrm>
          <a:prstGeom prst="ellipse">
            <a:avLst/>
          </a:prstGeom>
          <a:solidFill>
            <a:srgbClr val="92D050">
              <a:alpha val="80000"/>
            </a:srgbClr>
          </a:solidFill>
          <a:ln w="3175" cap="flat" cmpd="sng" algn="ctr">
            <a:solidFill>
              <a:schemeClr val="tx1">
                <a:alpha val="60000"/>
              </a:schemeClr>
            </a:solid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7" name="Oval 2456"/>
          <p:cNvSpPr/>
          <p:nvPr/>
        </p:nvSpPr>
        <p:spPr bwMode="auto">
          <a:xfrm>
            <a:off x="2924972" y="1908690"/>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8" name="Oval 2457"/>
          <p:cNvSpPr/>
          <p:nvPr/>
        </p:nvSpPr>
        <p:spPr bwMode="auto">
          <a:xfrm>
            <a:off x="2301339" y="2691529"/>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9" name="Oval 2458"/>
          <p:cNvSpPr/>
          <p:nvPr/>
        </p:nvSpPr>
        <p:spPr bwMode="auto">
          <a:xfrm>
            <a:off x="5804842" y="1736825"/>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0" name="Oval 2459"/>
          <p:cNvSpPr/>
          <p:nvPr/>
        </p:nvSpPr>
        <p:spPr bwMode="auto">
          <a:xfrm>
            <a:off x="5343095" y="170450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1" name="Oval 2460"/>
          <p:cNvSpPr/>
          <p:nvPr/>
        </p:nvSpPr>
        <p:spPr bwMode="auto">
          <a:xfrm>
            <a:off x="9357542" y="296725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2" name="Oval 2461"/>
          <p:cNvSpPr/>
          <p:nvPr/>
        </p:nvSpPr>
        <p:spPr bwMode="auto">
          <a:xfrm>
            <a:off x="8788859" y="3926617"/>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5" name="Oval 2464"/>
          <p:cNvSpPr/>
          <p:nvPr/>
        </p:nvSpPr>
        <p:spPr bwMode="auto">
          <a:xfrm>
            <a:off x="9995654" y="250473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6" name="Oval 2465"/>
          <p:cNvSpPr/>
          <p:nvPr/>
        </p:nvSpPr>
        <p:spPr bwMode="auto">
          <a:xfrm>
            <a:off x="9995654"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7" name="Oval 2466"/>
          <p:cNvSpPr/>
          <p:nvPr/>
        </p:nvSpPr>
        <p:spPr bwMode="auto">
          <a:xfrm>
            <a:off x="9219254" y="19412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8" name="Oval 2467"/>
          <p:cNvSpPr/>
          <p:nvPr/>
        </p:nvSpPr>
        <p:spPr bwMode="auto">
          <a:xfrm>
            <a:off x="8934845" y="2722440"/>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9" name="Oval 2468"/>
          <p:cNvSpPr/>
          <p:nvPr/>
        </p:nvSpPr>
        <p:spPr bwMode="auto">
          <a:xfrm>
            <a:off x="2615500" y="217311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0" name="Oval 2469"/>
          <p:cNvSpPr/>
          <p:nvPr/>
        </p:nvSpPr>
        <p:spPr bwMode="auto">
          <a:xfrm>
            <a:off x="3391900"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1" name="Oval 2470"/>
          <p:cNvSpPr/>
          <p:nvPr/>
        </p:nvSpPr>
        <p:spPr bwMode="auto">
          <a:xfrm>
            <a:off x="4266085" y="45075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 name="TextBox 1"/>
          <p:cNvSpPr txBox="1"/>
          <p:nvPr/>
        </p:nvSpPr>
        <p:spPr>
          <a:xfrm>
            <a:off x="-17888" y="0"/>
            <a:ext cx="12209888" cy="954493"/>
          </a:xfrm>
          <a:prstGeom prst="rect">
            <a:avLst/>
          </a:prstGeom>
          <a:solidFill>
            <a:srgbClr val="19396C">
              <a:alpha val="87059"/>
            </a:srgbClr>
          </a:solidFill>
        </p:spPr>
        <p:txBody>
          <a:bodyPr wrap="square" rtlCol="0" anchor="ctr">
            <a:noAutofit/>
          </a:bodyPr>
          <a:lstStyle/>
          <a:p>
            <a:pPr algn="ctr"/>
            <a:r>
              <a:rPr lang="en-US" sz="3600" dirty="0" smtClean="0">
                <a:solidFill>
                  <a:srgbClr val="92D050"/>
                </a:solidFill>
              </a:rPr>
              <a:t>17 regions </a:t>
            </a:r>
            <a:r>
              <a:rPr lang="en-US" sz="3600" dirty="0">
                <a:solidFill>
                  <a:srgbClr val="92D050"/>
                </a:solidFill>
              </a:rPr>
              <a:t>worldwide in </a:t>
            </a:r>
            <a:r>
              <a:rPr lang="en-US" sz="3600" dirty="0" smtClean="0">
                <a:solidFill>
                  <a:srgbClr val="92D050"/>
                </a:solidFill>
              </a:rPr>
              <a:t>2015</a:t>
            </a:r>
            <a:endParaRPr lang="en-US" sz="3600" dirty="0">
              <a:solidFill>
                <a:srgbClr val="92D050"/>
              </a:solidFill>
            </a:endParaRPr>
          </a:p>
        </p:txBody>
      </p:sp>
      <p:sp>
        <p:nvSpPr>
          <p:cNvPr id="1236" name="Oval 1235"/>
          <p:cNvSpPr/>
          <p:nvPr/>
        </p:nvSpPr>
        <p:spPr bwMode="auto">
          <a:xfrm>
            <a:off x="3043091" y="246970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1237" name="Oval 1236"/>
          <p:cNvSpPr/>
          <p:nvPr/>
        </p:nvSpPr>
        <p:spPr bwMode="auto">
          <a:xfrm>
            <a:off x="9995655" y="4825195"/>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55" name="Oval 2454"/>
          <p:cNvSpPr/>
          <p:nvPr/>
        </p:nvSpPr>
        <p:spPr bwMode="auto">
          <a:xfrm>
            <a:off x="10211897" y="537956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Tree>
    <p:extLst>
      <p:ext uri="{BB962C8B-B14F-4D97-AF65-F5344CB8AC3E}">
        <p14:creationId xmlns:p14="http://schemas.microsoft.com/office/powerpoint/2010/main" val="248660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5"/>
                                        </p:tgtEl>
                                        <p:attrNameLst>
                                          <p:attrName>style.visibility</p:attrName>
                                        </p:attrNameLst>
                                      </p:cBhvr>
                                      <p:to>
                                        <p:strVal val="visible"/>
                                      </p:to>
                                    </p:set>
                                    <p:animEffect transition="in" filter="fade">
                                      <p:cBhvr>
                                        <p:cTn id="28" dur="250"/>
                                        <p:tgtEl>
                                          <p:spTgt spid="2465"/>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6"/>
                                        </p:tgtEl>
                                        <p:attrNameLst>
                                          <p:attrName>style.visibility</p:attrName>
                                        </p:attrNameLst>
                                      </p:cBhvr>
                                      <p:to>
                                        <p:strVal val="visible"/>
                                      </p:to>
                                    </p:set>
                                    <p:animEffect transition="in" filter="fade">
                                      <p:cBhvr>
                                        <p:cTn id="31" dur="250"/>
                                        <p:tgtEl>
                                          <p:spTgt spid="2466"/>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7"/>
                                        </p:tgtEl>
                                        <p:attrNameLst>
                                          <p:attrName>style.visibility</p:attrName>
                                        </p:attrNameLst>
                                      </p:cBhvr>
                                      <p:to>
                                        <p:strVal val="visible"/>
                                      </p:to>
                                    </p:set>
                                    <p:animEffect transition="in" filter="fade">
                                      <p:cBhvr>
                                        <p:cTn id="34" dur="250"/>
                                        <p:tgtEl>
                                          <p:spTgt spid="2467"/>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8"/>
                                        </p:tgtEl>
                                        <p:attrNameLst>
                                          <p:attrName>style.visibility</p:attrName>
                                        </p:attrNameLst>
                                      </p:cBhvr>
                                      <p:to>
                                        <p:strVal val="visible"/>
                                      </p:to>
                                    </p:set>
                                    <p:animEffect transition="in" filter="fade">
                                      <p:cBhvr>
                                        <p:cTn id="37" dur="250"/>
                                        <p:tgtEl>
                                          <p:spTgt spid="2468"/>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9"/>
                                        </p:tgtEl>
                                        <p:attrNameLst>
                                          <p:attrName>style.visibility</p:attrName>
                                        </p:attrNameLst>
                                      </p:cBhvr>
                                      <p:to>
                                        <p:strVal val="visible"/>
                                      </p:to>
                                    </p:set>
                                    <p:animEffect transition="in" filter="fade">
                                      <p:cBhvr>
                                        <p:cTn id="40" dur="250"/>
                                        <p:tgtEl>
                                          <p:spTgt spid="2469"/>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70"/>
                                        </p:tgtEl>
                                        <p:attrNameLst>
                                          <p:attrName>style.visibility</p:attrName>
                                        </p:attrNameLst>
                                      </p:cBhvr>
                                      <p:to>
                                        <p:strVal val="visible"/>
                                      </p:to>
                                    </p:set>
                                    <p:animEffect transition="in" filter="fade">
                                      <p:cBhvr>
                                        <p:cTn id="43" dur="250"/>
                                        <p:tgtEl>
                                          <p:spTgt spid="2470"/>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71"/>
                                        </p:tgtEl>
                                        <p:attrNameLst>
                                          <p:attrName>style.visibility</p:attrName>
                                        </p:attrNameLst>
                                      </p:cBhvr>
                                      <p:to>
                                        <p:strVal val="visible"/>
                                      </p:to>
                                    </p:set>
                                    <p:animEffect transition="in" filter="fade">
                                      <p:cBhvr>
                                        <p:cTn id="46" dur="250"/>
                                        <p:tgtEl>
                                          <p:spTgt spid="2471"/>
                                        </p:tgtEl>
                                      </p:cBhvr>
                                    </p:animEffect>
                                  </p:childTnLst>
                                </p:cTn>
                              </p:par>
                            </p:childTnLst>
                          </p:cTn>
                        </p:par>
                        <p:par>
                          <p:cTn id="47" fill="hold">
                            <p:stCondLst>
                              <p:cond delay="750"/>
                            </p:stCondLst>
                            <p:childTnLst>
                              <p:par>
                                <p:cTn id="48" presetID="12" presetClass="entr" presetSubtype="1" fill="hold" grpId="0" nodeType="after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additive="base">
                                        <p:cTn id="50" dur="500"/>
                                        <p:tgtEl>
                                          <p:spTgt spid="2"/>
                                        </p:tgtEl>
                                        <p:attrNameLst>
                                          <p:attrName>ppt_y</p:attrName>
                                        </p:attrNameLst>
                                      </p:cBhvr>
                                      <p:tavLst>
                                        <p:tav tm="0">
                                          <p:val>
                                            <p:strVal val="#ppt_y-#ppt_h*1.125000"/>
                                          </p:val>
                                        </p:tav>
                                        <p:tav tm="100000">
                                          <p:val>
                                            <p:strVal val="#ppt_y"/>
                                          </p:val>
                                        </p:tav>
                                      </p:tavLst>
                                    </p:anim>
                                    <p:animEffect transition="in" filter="wipe(down)">
                                      <p:cBhvr>
                                        <p:cTn id="51" dur="500"/>
                                        <p:tgtEl>
                                          <p:spTgt spid="2"/>
                                        </p:tgtEl>
                                      </p:cBhvr>
                                    </p:animEffect>
                                  </p:childTnLst>
                                </p:cTn>
                              </p:par>
                              <p:par>
                                <p:cTn id="52" presetID="10" presetClass="entr" presetSubtype="0" fill="hold" grpId="0" nodeType="withEffect">
                                  <p:stCondLst>
                                    <p:cond delay="500"/>
                                  </p:stCondLst>
                                  <p:childTnLst>
                                    <p:set>
                                      <p:cBhvr>
                                        <p:cTn id="53" dur="1" fill="hold">
                                          <p:stCondLst>
                                            <p:cond delay="0"/>
                                          </p:stCondLst>
                                        </p:cTn>
                                        <p:tgtEl>
                                          <p:spTgt spid="1236"/>
                                        </p:tgtEl>
                                        <p:attrNameLst>
                                          <p:attrName>style.visibility</p:attrName>
                                        </p:attrNameLst>
                                      </p:cBhvr>
                                      <p:to>
                                        <p:strVal val="visible"/>
                                      </p:to>
                                    </p:set>
                                    <p:animEffect transition="in" filter="fade">
                                      <p:cBhvr>
                                        <p:cTn id="54" dur="250"/>
                                        <p:tgtEl>
                                          <p:spTgt spid="1236"/>
                                        </p:tgtEl>
                                      </p:cBhvr>
                                    </p:animEffect>
                                  </p:childTnLst>
                                </p:cTn>
                              </p:par>
                              <p:par>
                                <p:cTn id="55" presetID="10" presetClass="entr" presetSubtype="0" fill="hold" grpId="0" nodeType="withEffect">
                                  <p:stCondLst>
                                    <p:cond delay="400"/>
                                  </p:stCondLst>
                                  <p:childTnLst>
                                    <p:set>
                                      <p:cBhvr>
                                        <p:cTn id="56" dur="1" fill="hold">
                                          <p:stCondLst>
                                            <p:cond delay="0"/>
                                          </p:stCondLst>
                                        </p:cTn>
                                        <p:tgtEl>
                                          <p:spTgt spid="1237"/>
                                        </p:tgtEl>
                                        <p:attrNameLst>
                                          <p:attrName>style.visibility</p:attrName>
                                        </p:attrNameLst>
                                      </p:cBhvr>
                                      <p:to>
                                        <p:strVal val="visible"/>
                                      </p:to>
                                    </p:set>
                                    <p:animEffect transition="in" filter="fade">
                                      <p:cBhvr>
                                        <p:cTn id="57" dur="250"/>
                                        <p:tgtEl>
                                          <p:spTgt spid="1237"/>
                                        </p:tgtEl>
                                      </p:cBhvr>
                                    </p:animEffect>
                                  </p:childTnLst>
                                </p:cTn>
                              </p:par>
                              <p:par>
                                <p:cTn id="58" presetID="10" presetClass="entr" presetSubtype="0" fill="hold" grpId="0" nodeType="withEffect">
                                  <p:stCondLst>
                                    <p:cond delay="400"/>
                                  </p:stCondLst>
                                  <p:childTnLst>
                                    <p:set>
                                      <p:cBhvr>
                                        <p:cTn id="59" dur="1" fill="hold">
                                          <p:stCondLst>
                                            <p:cond delay="0"/>
                                          </p:stCondLst>
                                        </p:cTn>
                                        <p:tgtEl>
                                          <p:spTgt spid="2455"/>
                                        </p:tgtEl>
                                        <p:attrNameLst>
                                          <p:attrName>style.visibility</p:attrName>
                                        </p:attrNameLst>
                                      </p:cBhvr>
                                      <p:to>
                                        <p:strVal val="visible"/>
                                      </p:to>
                                    </p:set>
                                    <p:animEffect transition="in" filter="fade">
                                      <p:cBhvr>
                                        <p:cTn id="60" dur="250"/>
                                        <p:tgtEl>
                                          <p:spTgt spid="2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5" grpId="0" animBg="1"/>
      <p:bldP spid="2466" grpId="0" animBg="1"/>
      <p:bldP spid="2467" grpId="0" animBg="1"/>
      <p:bldP spid="2468" grpId="0" animBg="1"/>
      <p:bldP spid="2469" grpId="0" animBg="1"/>
      <p:bldP spid="2470" grpId="0" animBg="1"/>
      <p:bldP spid="2471" grpId="0" animBg="1"/>
      <p:bldP spid="2" grpId="0" animBg="1"/>
      <p:bldP spid="1236" grpId="0" animBg="1"/>
      <p:bldP spid="1237" grpId="0" animBg="1"/>
      <p:bldP spid="245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215357" y="1238251"/>
            <a:ext cx="8760929" cy="4884173"/>
            <a:chOff x="395371" y="1139688"/>
            <a:chExt cx="8399866" cy="4651514"/>
          </a:xfrm>
          <a:solidFill>
            <a:srgbClr val="00B0F0"/>
          </a:solidFill>
        </p:grpSpPr>
        <p:sp>
          <p:nvSpPr>
            <p:cNvPr id="7"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35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36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40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0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5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0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2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2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4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93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1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7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17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1228" name="Title 4"/>
          <p:cNvSpPr txBox="1">
            <a:spLocks/>
          </p:cNvSpPr>
          <p:nvPr/>
        </p:nvSpPr>
        <p:spPr>
          <a:xfrm>
            <a:off x="445051" y="4779329"/>
            <a:ext cx="3721835" cy="524243"/>
          </a:xfrm>
          <a:prstGeom prst="rect">
            <a:avLst/>
          </a:prstGeom>
          <a:solidFill>
            <a:srgbClr val="92D050"/>
          </a:solidFill>
        </p:spPr>
        <p:txBody>
          <a:bodyPr vert="horz" lIns="91440" tIns="45720" rIns="91440" bIns="45720" rtlCol="0" anchor="t">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r>
              <a:rPr lang="en-US" sz="2800" dirty="0" smtClean="0">
                <a:latin typeface="+mn-lt"/>
              </a:rPr>
              <a:t>www.yourapp.com</a:t>
            </a:r>
            <a:endParaRPr lang="en-US" sz="2800" dirty="0">
              <a:latin typeface="+mn-lt"/>
            </a:endParaRPr>
          </a:p>
        </p:txBody>
      </p:sp>
      <p:pic>
        <p:nvPicPr>
          <p:cNvPr id="1246" name="Picture 1245"/>
          <p:cNvPicPr>
            <a:picLocks noChangeAspect="1"/>
          </p:cNvPicPr>
          <p:nvPr/>
        </p:nvPicPr>
        <p:blipFill>
          <a:blip r:embed="rId2"/>
          <a:stretch>
            <a:fillRect/>
          </a:stretch>
        </p:blipFill>
        <p:spPr>
          <a:xfrm>
            <a:off x="4334488" y="1520656"/>
            <a:ext cx="1533877" cy="1419314"/>
          </a:xfrm>
          <a:prstGeom prst="rect">
            <a:avLst/>
          </a:prstGeom>
        </p:spPr>
      </p:pic>
      <p:pic>
        <p:nvPicPr>
          <p:cNvPr id="1247" name="Picture 1246"/>
          <p:cNvPicPr>
            <a:picLocks noChangeAspect="1"/>
          </p:cNvPicPr>
          <p:nvPr/>
        </p:nvPicPr>
        <p:blipFill>
          <a:blip r:embed="rId2"/>
          <a:stretch>
            <a:fillRect/>
          </a:stretch>
        </p:blipFill>
        <p:spPr>
          <a:xfrm>
            <a:off x="7436503" y="1208139"/>
            <a:ext cx="1533877" cy="1419314"/>
          </a:xfrm>
          <a:prstGeom prst="rect">
            <a:avLst/>
          </a:prstGeom>
        </p:spPr>
      </p:pic>
      <p:pic>
        <p:nvPicPr>
          <p:cNvPr id="1248" name="Picture 1247"/>
          <p:cNvPicPr>
            <a:picLocks noChangeAspect="1"/>
          </p:cNvPicPr>
          <p:nvPr/>
        </p:nvPicPr>
        <p:blipFill>
          <a:blip r:embed="rId2"/>
          <a:stretch>
            <a:fillRect/>
          </a:stretch>
        </p:blipFill>
        <p:spPr>
          <a:xfrm>
            <a:off x="9971359" y="2029941"/>
            <a:ext cx="1533877" cy="1419314"/>
          </a:xfrm>
          <a:prstGeom prst="rect">
            <a:avLst/>
          </a:prstGeom>
        </p:spPr>
      </p:pic>
      <p:cxnSp>
        <p:nvCxnSpPr>
          <p:cNvPr id="1250" name="Elbow Connector 1249"/>
          <p:cNvCxnSpPr>
            <a:stCxn id="1228" idx="0"/>
            <a:endCxn id="671" idx="5"/>
          </p:cNvCxnSpPr>
          <p:nvPr/>
        </p:nvCxnSpPr>
        <p:spPr>
          <a:xfrm rot="5400000" flipH="1" flipV="1">
            <a:off x="2582422" y="2781928"/>
            <a:ext cx="1720948" cy="2273854"/>
          </a:xfrm>
          <a:prstGeom prst="bentConnector3">
            <a:avLst>
              <a:gd name="adj1" fmla="val 78248"/>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4" name="Elbow Connector 1253"/>
          <p:cNvCxnSpPr>
            <a:stCxn id="1228" idx="0"/>
            <a:endCxn id="844" idx="4"/>
          </p:cNvCxnSpPr>
          <p:nvPr/>
        </p:nvCxnSpPr>
        <p:spPr>
          <a:xfrm rot="5400000" flipH="1" flipV="1">
            <a:off x="5604253" y="210277"/>
            <a:ext cx="1270769" cy="7867336"/>
          </a:xfrm>
          <a:prstGeom prst="bentConnector3">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6" name="Elbow Connector 1255"/>
          <p:cNvCxnSpPr>
            <a:stCxn id="1228" idx="0"/>
            <a:endCxn id="552" idx="4"/>
          </p:cNvCxnSpPr>
          <p:nvPr/>
        </p:nvCxnSpPr>
        <p:spPr>
          <a:xfrm rot="5400000" flipH="1" flipV="1">
            <a:off x="3933959" y="1117467"/>
            <a:ext cx="2033872" cy="5289852"/>
          </a:xfrm>
          <a:prstGeom prst="bentConnector3">
            <a:avLst>
              <a:gd name="adj1" fmla="val 50000"/>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261" name="Rectangle 1260"/>
          <p:cNvSpPr/>
          <p:nvPr/>
        </p:nvSpPr>
        <p:spPr>
          <a:xfrm>
            <a:off x="4334488" y="2623001"/>
            <a:ext cx="330109" cy="316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 name="Title 1226"/>
          <p:cNvSpPr txBox="1">
            <a:spLocks/>
          </p:cNvSpPr>
          <p:nvPr/>
        </p:nvSpPr>
        <p:spPr>
          <a:xfrm>
            <a:off x="578067" y="496888"/>
            <a:ext cx="5389563" cy="1238250"/>
          </a:xfrm>
          <a:prstGeom prst="rect">
            <a:avLst/>
          </a:prstGeom>
        </p:spPr>
        <p:txBody>
          <a:bodyPr anchor="t">
            <a:normAutofit/>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US" sz="3200" smtClean="0"/>
              <a:t>Intelligent customer routing with Traffic Manager</a:t>
            </a:r>
            <a:endParaRPr lang="en-US" sz="3200"/>
          </a:p>
        </p:txBody>
      </p:sp>
    </p:spTree>
    <p:extLst>
      <p:ext uri="{BB962C8B-B14F-4D97-AF65-F5344CB8AC3E}">
        <p14:creationId xmlns:p14="http://schemas.microsoft.com/office/powerpoint/2010/main" val="412037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46"/>
                                        </p:tgtEl>
                                        <p:attrNameLst>
                                          <p:attrName>style.visibility</p:attrName>
                                        </p:attrNameLst>
                                      </p:cBhvr>
                                      <p:to>
                                        <p:strVal val="visible"/>
                                      </p:to>
                                    </p:set>
                                    <p:animEffect transition="in" filter="fade">
                                      <p:cBhvr>
                                        <p:cTn id="11" dur="250"/>
                                        <p:tgtEl>
                                          <p:spTgt spid="1246"/>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1247"/>
                                        </p:tgtEl>
                                        <p:attrNameLst>
                                          <p:attrName>style.visibility</p:attrName>
                                        </p:attrNameLst>
                                      </p:cBhvr>
                                      <p:to>
                                        <p:strVal val="visible"/>
                                      </p:to>
                                    </p:set>
                                    <p:animEffect transition="in" filter="fade">
                                      <p:cBhvr>
                                        <p:cTn id="15" dur="250"/>
                                        <p:tgtEl>
                                          <p:spTgt spid="1247"/>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248"/>
                                        </p:tgtEl>
                                        <p:attrNameLst>
                                          <p:attrName>style.visibility</p:attrName>
                                        </p:attrNameLst>
                                      </p:cBhvr>
                                      <p:to>
                                        <p:strVal val="visible"/>
                                      </p:to>
                                    </p:set>
                                    <p:animEffect transition="in" filter="fade">
                                      <p:cBhvr>
                                        <p:cTn id="19" dur="250"/>
                                        <p:tgtEl>
                                          <p:spTgt spid="1248"/>
                                        </p:tgtEl>
                                      </p:cBhvr>
                                    </p:animEffect>
                                  </p:childTnLst>
                                </p:cTn>
                              </p:par>
                            </p:childTnLst>
                          </p:cTn>
                        </p:par>
                        <p:par>
                          <p:cTn id="20" fill="hold">
                            <p:stCondLst>
                              <p:cond delay="1250"/>
                            </p:stCondLst>
                            <p:childTnLst>
                              <p:par>
                                <p:cTn id="21" presetID="10" presetClass="entr" presetSubtype="0" fill="hold" grpId="0" nodeType="afterEffect">
                                  <p:stCondLst>
                                    <p:cond delay="250"/>
                                  </p:stCondLst>
                                  <p:childTnLst>
                                    <p:set>
                                      <p:cBhvr>
                                        <p:cTn id="22" dur="1" fill="hold">
                                          <p:stCondLst>
                                            <p:cond delay="0"/>
                                          </p:stCondLst>
                                        </p:cTn>
                                        <p:tgtEl>
                                          <p:spTgt spid="1228"/>
                                        </p:tgtEl>
                                        <p:attrNameLst>
                                          <p:attrName>style.visibility</p:attrName>
                                        </p:attrNameLst>
                                      </p:cBhvr>
                                      <p:to>
                                        <p:strVal val="visible"/>
                                      </p:to>
                                    </p:set>
                                    <p:animEffect transition="in" filter="fade">
                                      <p:cBhvr>
                                        <p:cTn id="23" dur="500"/>
                                        <p:tgtEl>
                                          <p:spTgt spid="122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50"/>
                                        </p:tgtEl>
                                        <p:attrNameLst>
                                          <p:attrName>style.visibility</p:attrName>
                                        </p:attrNameLst>
                                      </p:cBhvr>
                                      <p:to>
                                        <p:strVal val="visible"/>
                                      </p:to>
                                    </p:set>
                                    <p:animEffect transition="in" filter="fade">
                                      <p:cBhvr>
                                        <p:cTn id="28" dur="500"/>
                                        <p:tgtEl>
                                          <p:spTgt spid="1250"/>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256"/>
                                        </p:tgtEl>
                                        <p:attrNameLst>
                                          <p:attrName>style.visibility</p:attrName>
                                        </p:attrNameLst>
                                      </p:cBhvr>
                                      <p:to>
                                        <p:strVal val="visible"/>
                                      </p:to>
                                    </p:set>
                                    <p:animEffect transition="in" filter="fade">
                                      <p:cBhvr>
                                        <p:cTn id="32" dur="500"/>
                                        <p:tgtEl>
                                          <p:spTgt spid="1256"/>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1254"/>
                                        </p:tgtEl>
                                        <p:attrNameLst>
                                          <p:attrName>style.visibility</p:attrName>
                                        </p:attrNameLst>
                                      </p:cBhvr>
                                      <p:to>
                                        <p:strVal val="visible"/>
                                      </p:to>
                                    </p:set>
                                    <p:animEffect transition="in" filter="fade">
                                      <p:cBhvr>
                                        <p:cTn id="36" dur="500"/>
                                        <p:tgtEl>
                                          <p:spTgt spid="1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0" y="1"/>
            <a:ext cx="1219200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lgn="ctr"/>
            <a:r>
              <a:rPr lang="en-US" sz="2800" dirty="0" smtClean="0">
                <a:solidFill>
                  <a:prstClr val="white"/>
                </a:solidFill>
              </a:rPr>
              <a:t>The three ways to host your applications on the Microsoft Azure Platform</a:t>
            </a:r>
            <a:endParaRPr lang="en-US" sz="2800" dirty="0">
              <a:solidFill>
                <a:prstClr val="white"/>
              </a:solidFill>
            </a:endParaRPr>
          </a:p>
        </p:txBody>
      </p:sp>
      <p:grpSp>
        <p:nvGrpSpPr>
          <p:cNvPr id="12" name="Group 11"/>
          <p:cNvGrpSpPr/>
          <p:nvPr/>
        </p:nvGrpSpPr>
        <p:grpSpPr>
          <a:xfrm>
            <a:off x="851078" y="1928081"/>
            <a:ext cx="10489845" cy="3777845"/>
            <a:chOff x="242716" y="1928081"/>
            <a:chExt cx="10489845" cy="3777845"/>
          </a:xfrm>
        </p:grpSpPr>
        <p:sp>
          <p:nvSpPr>
            <p:cNvPr id="3" name="Left Brace 2"/>
            <p:cNvSpPr/>
            <p:nvPr/>
          </p:nvSpPr>
          <p:spPr>
            <a:xfrm rot="16200000">
              <a:off x="7626622" y="1225587"/>
              <a:ext cx="614007" cy="5597870"/>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242716" y="4628708"/>
              <a:ext cx="4555066" cy="1077218"/>
            </a:xfrm>
            <a:prstGeom prst="rect">
              <a:avLst/>
            </a:prstGeom>
            <a:noFill/>
          </p:spPr>
          <p:txBody>
            <a:bodyPr wrap="square" rtlCol="0">
              <a:spAutoFit/>
            </a:bodyPr>
            <a:lstStyle/>
            <a:p>
              <a:pPr algn="ctr"/>
              <a:r>
                <a:rPr lang="en-US" sz="3200" dirty="0" smtClean="0">
                  <a:solidFill>
                    <a:schemeClr val="bg1"/>
                  </a:solidFill>
                  <a:latin typeface="+mj-lt"/>
                </a:rPr>
                <a:t>Infrastructure as a Service</a:t>
              </a:r>
            </a:p>
            <a:p>
              <a:pPr algn="ctr"/>
              <a:r>
                <a:rPr lang="en-US" sz="3200" dirty="0" smtClean="0">
                  <a:solidFill>
                    <a:schemeClr val="bg1"/>
                  </a:solidFill>
                  <a:latin typeface="+mj-lt"/>
                </a:rPr>
                <a:t>IaaS</a:t>
              </a:r>
              <a:endParaRPr lang="en-US" sz="3200" dirty="0">
                <a:solidFill>
                  <a:schemeClr val="bg1"/>
                </a:solidFill>
                <a:latin typeface="+mj-lt"/>
              </a:endParaRPr>
            </a:p>
          </p:txBody>
        </p:sp>
        <p:grpSp>
          <p:nvGrpSpPr>
            <p:cNvPr id="11" name="Group 10"/>
            <p:cNvGrpSpPr/>
            <p:nvPr/>
          </p:nvGrpSpPr>
          <p:grpSpPr>
            <a:xfrm>
              <a:off x="1459442" y="1928081"/>
              <a:ext cx="9273117" cy="1747377"/>
              <a:chOff x="1566334" y="1928081"/>
              <a:chExt cx="9273117" cy="1747377"/>
            </a:xfrm>
          </p:grpSpPr>
          <p:pic>
            <p:nvPicPr>
              <p:cNvPr id="7" name="Picture 6"/>
              <p:cNvPicPr>
                <a:picLocks noChangeAspect="1"/>
              </p:cNvPicPr>
              <p:nvPr/>
            </p:nvPicPr>
            <p:blipFill>
              <a:blip r:embed="rId3"/>
              <a:stretch>
                <a:fillRect/>
              </a:stretch>
            </p:blipFill>
            <p:spPr>
              <a:xfrm>
                <a:off x="1566334" y="1947333"/>
                <a:ext cx="2121614" cy="1718500"/>
              </a:xfrm>
              <a:prstGeom prst="rect">
                <a:avLst/>
              </a:prstGeom>
            </p:spPr>
          </p:pic>
          <p:pic>
            <p:nvPicPr>
              <p:cNvPr id="8" name="Picture 7"/>
              <p:cNvPicPr>
                <a:picLocks noChangeAspect="1"/>
              </p:cNvPicPr>
              <p:nvPr/>
            </p:nvPicPr>
            <p:blipFill>
              <a:blip r:embed="rId4"/>
              <a:stretch>
                <a:fillRect/>
              </a:stretch>
            </p:blipFill>
            <p:spPr>
              <a:xfrm>
                <a:off x="5241582" y="1937707"/>
                <a:ext cx="2041384" cy="1737751"/>
              </a:xfrm>
              <a:prstGeom prst="rect">
                <a:avLst/>
              </a:prstGeom>
            </p:spPr>
          </p:pic>
          <p:pic>
            <p:nvPicPr>
              <p:cNvPr id="9" name="Picture 8"/>
              <p:cNvPicPr>
                <a:picLocks noChangeAspect="1"/>
              </p:cNvPicPr>
              <p:nvPr/>
            </p:nvPicPr>
            <p:blipFill>
              <a:blip r:embed="rId5"/>
              <a:stretch>
                <a:fillRect/>
              </a:stretch>
            </p:blipFill>
            <p:spPr>
              <a:xfrm>
                <a:off x="9098275" y="1928081"/>
                <a:ext cx="1741176" cy="1737751"/>
              </a:xfrm>
              <a:prstGeom prst="rect">
                <a:avLst/>
              </a:prstGeom>
            </p:spPr>
          </p:pic>
        </p:grpSp>
        <p:sp>
          <p:nvSpPr>
            <p:cNvPr id="10" name="TextBox 9"/>
            <p:cNvSpPr txBox="1"/>
            <p:nvPr/>
          </p:nvSpPr>
          <p:spPr>
            <a:xfrm>
              <a:off x="5892801" y="4628708"/>
              <a:ext cx="4081648" cy="1077218"/>
            </a:xfrm>
            <a:prstGeom prst="rect">
              <a:avLst/>
            </a:prstGeom>
            <a:noFill/>
          </p:spPr>
          <p:txBody>
            <a:bodyPr wrap="square" rtlCol="0">
              <a:spAutoFit/>
            </a:bodyPr>
            <a:lstStyle/>
            <a:p>
              <a:pPr algn="ctr"/>
              <a:r>
                <a:rPr lang="en-US" sz="3200" dirty="0" smtClean="0">
                  <a:solidFill>
                    <a:schemeClr val="bg1"/>
                  </a:solidFill>
                  <a:latin typeface="+mj-lt"/>
                </a:rPr>
                <a:t>Platform as a Service</a:t>
              </a:r>
            </a:p>
            <a:p>
              <a:pPr algn="ctr"/>
              <a:r>
                <a:rPr lang="en-US" sz="3200" dirty="0" smtClean="0">
                  <a:solidFill>
                    <a:schemeClr val="bg1"/>
                  </a:solidFill>
                  <a:latin typeface="+mj-lt"/>
                </a:rPr>
                <a:t>PaaS</a:t>
              </a:r>
              <a:endParaRPr lang="en-US" sz="3200" dirty="0">
                <a:solidFill>
                  <a:schemeClr val="bg1"/>
                </a:solidFill>
                <a:latin typeface="+mj-lt"/>
              </a:endParaRPr>
            </a:p>
          </p:txBody>
        </p:sp>
      </p:grpSp>
      <p:sp>
        <p:nvSpPr>
          <p:cNvPr id="14" name="Title 13"/>
          <p:cNvSpPr>
            <a:spLocks noGrp="1"/>
          </p:cNvSpPr>
          <p:nvPr>
            <p:ph type="title"/>
          </p:nvPr>
        </p:nvSpPr>
        <p:spPr/>
        <p:txBody>
          <a:bodyPr/>
          <a:lstStyle/>
          <a:p>
            <a:r>
              <a:rPr lang="en-US" dirty="0" smtClean="0"/>
              <a:t>Host </a:t>
            </a:r>
            <a:r>
              <a:rPr lang="en-US" dirty="0"/>
              <a:t>your applications </a:t>
            </a:r>
            <a:r>
              <a:rPr lang="en-US" dirty="0" smtClean="0"/>
              <a:t>on Azure</a:t>
            </a:r>
            <a:endParaRPr lang="en-US" dirty="0"/>
          </a:p>
        </p:txBody>
      </p:sp>
    </p:spTree>
    <p:extLst>
      <p:ext uri="{BB962C8B-B14F-4D97-AF65-F5344CB8AC3E}">
        <p14:creationId xmlns:p14="http://schemas.microsoft.com/office/powerpoint/2010/main" val="4186406159"/>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215357" y="1238251"/>
            <a:ext cx="8760929" cy="4884173"/>
            <a:chOff x="395371" y="1139688"/>
            <a:chExt cx="8399866" cy="4651514"/>
          </a:xfrm>
          <a:solidFill>
            <a:srgbClr val="00B0F0"/>
          </a:solidFill>
        </p:grpSpPr>
        <p:sp>
          <p:nvSpPr>
            <p:cNvPr id="7"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35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36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40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0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5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0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2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2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4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93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1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7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17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1228" name="Title 4"/>
          <p:cNvSpPr txBox="1">
            <a:spLocks/>
          </p:cNvSpPr>
          <p:nvPr/>
        </p:nvSpPr>
        <p:spPr>
          <a:xfrm>
            <a:off x="445051" y="4779329"/>
            <a:ext cx="3721835" cy="524243"/>
          </a:xfrm>
          <a:prstGeom prst="rect">
            <a:avLst/>
          </a:prstGeom>
          <a:solidFill>
            <a:srgbClr val="92D050"/>
          </a:solidFill>
        </p:spPr>
        <p:txBody>
          <a:bodyPr vert="horz" lIns="91440" tIns="45720" rIns="91440" bIns="45720" rtlCol="0" anchor="t">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r>
              <a:rPr lang="en-US" sz="2800" dirty="0" smtClean="0"/>
              <a:t>www.yourapp.com</a:t>
            </a:r>
            <a:endParaRPr lang="en-US" sz="2800" dirty="0"/>
          </a:p>
        </p:txBody>
      </p:sp>
      <p:pic>
        <p:nvPicPr>
          <p:cNvPr id="1246" name="Picture 1245"/>
          <p:cNvPicPr>
            <a:picLocks noChangeAspect="1"/>
          </p:cNvPicPr>
          <p:nvPr/>
        </p:nvPicPr>
        <p:blipFill>
          <a:blip r:embed="rId2"/>
          <a:stretch>
            <a:fillRect/>
          </a:stretch>
        </p:blipFill>
        <p:spPr>
          <a:xfrm>
            <a:off x="4334488" y="1520656"/>
            <a:ext cx="1533877" cy="1419314"/>
          </a:xfrm>
          <a:prstGeom prst="rect">
            <a:avLst/>
          </a:prstGeom>
        </p:spPr>
      </p:pic>
      <p:pic>
        <p:nvPicPr>
          <p:cNvPr id="1247" name="Picture 1246"/>
          <p:cNvPicPr>
            <a:picLocks noChangeAspect="1"/>
          </p:cNvPicPr>
          <p:nvPr/>
        </p:nvPicPr>
        <p:blipFill>
          <a:blip r:embed="rId2"/>
          <a:stretch>
            <a:fillRect/>
          </a:stretch>
        </p:blipFill>
        <p:spPr>
          <a:xfrm>
            <a:off x="7436503" y="1208139"/>
            <a:ext cx="1533877" cy="1419314"/>
          </a:xfrm>
          <a:prstGeom prst="rect">
            <a:avLst/>
          </a:prstGeom>
        </p:spPr>
      </p:pic>
      <p:pic>
        <p:nvPicPr>
          <p:cNvPr id="1248" name="Picture 1247"/>
          <p:cNvPicPr>
            <a:picLocks noChangeAspect="1"/>
          </p:cNvPicPr>
          <p:nvPr/>
        </p:nvPicPr>
        <p:blipFill>
          <a:blip r:embed="rId2"/>
          <a:stretch>
            <a:fillRect/>
          </a:stretch>
        </p:blipFill>
        <p:spPr>
          <a:xfrm>
            <a:off x="9971359" y="2029941"/>
            <a:ext cx="1533877" cy="1419314"/>
          </a:xfrm>
          <a:prstGeom prst="rect">
            <a:avLst/>
          </a:prstGeom>
        </p:spPr>
      </p:pic>
      <p:cxnSp>
        <p:nvCxnSpPr>
          <p:cNvPr id="1250" name="Elbow Connector 1249"/>
          <p:cNvCxnSpPr>
            <a:stCxn id="1228" idx="0"/>
            <a:endCxn id="671" idx="5"/>
          </p:cNvCxnSpPr>
          <p:nvPr/>
        </p:nvCxnSpPr>
        <p:spPr>
          <a:xfrm rot="5400000" flipH="1" flipV="1">
            <a:off x="2582422" y="2781928"/>
            <a:ext cx="1720948" cy="2273854"/>
          </a:xfrm>
          <a:prstGeom prst="bentConnector3">
            <a:avLst>
              <a:gd name="adj1" fmla="val 78248"/>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4" name="Elbow Connector 1253"/>
          <p:cNvCxnSpPr>
            <a:stCxn id="1228" idx="0"/>
            <a:endCxn id="844" idx="4"/>
          </p:cNvCxnSpPr>
          <p:nvPr/>
        </p:nvCxnSpPr>
        <p:spPr>
          <a:xfrm rot="5400000" flipH="1" flipV="1">
            <a:off x="5604253" y="210277"/>
            <a:ext cx="1270769" cy="7867336"/>
          </a:xfrm>
          <a:prstGeom prst="bentConnector3">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6" name="Elbow Connector 1255"/>
          <p:cNvCxnSpPr>
            <a:stCxn id="1228" idx="0"/>
            <a:endCxn id="552" idx="4"/>
          </p:cNvCxnSpPr>
          <p:nvPr/>
        </p:nvCxnSpPr>
        <p:spPr>
          <a:xfrm rot="5400000" flipH="1" flipV="1">
            <a:off x="3933959" y="1117467"/>
            <a:ext cx="2033872" cy="5289852"/>
          </a:xfrm>
          <a:prstGeom prst="bentConnector3">
            <a:avLst>
              <a:gd name="adj1" fmla="val 50000"/>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261" name="Rectangle 1260"/>
          <p:cNvSpPr/>
          <p:nvPr/>
        </p:nvSpPr>
        <p:spPr>
          <a:xfrm>
            <a:off x="4334488" y="2623001"/>
            <a:ext cx="330109" cy="316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7436504" y="1193607"/>
            <a:ext cx="1551182" cy="1429394"/>
          </a:xfrm>
          <a:prstGeom prst="rect">
            <a:avLst/>
          </a:prstGeom>
        </p:spPr>
      </p:pic>
    </p:spTree>
    <p:extLst>
      <p:ext uri="{BB962C8B-B14F-4D97-AF65-F5344CB8AC3E}">
        <p14:creationId xmlns:p14="http://schemas.microsoft.com/office/powerpoint/2010/main" val="1219816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xit" presetSubtype="1" fill="hold" nodeType="afterEffect">
                                  <p:stCondLst>
                                    <p:cond delay="0"/>
                                  </p:stCondLst>
                                  <p:childTnLst>
                                    <p:animEffect transition="out" filter="wipe(up)">
                                      <p:cBhvr>
                                        <p:cTn id="10" dur="500"/>
                                        <p:tgtEl>
                                          <p:spTgt spid="1256"/>
                                        </p:tgtEl>
                                      </p:cBhvr>
                                    </p:animEffect>
                                    <p:set>
                                      <p:cBhvr>
                                        <p:cTn id="11" dur="1" fill="hold">
                                          <p:stCondLst>
                                            <p:cond delay="499"/>
                                          </p:stCondLst>
                                        </p:cTn>
                                        <p:tgtEl>
                                          <p:spTgt spid="12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Backup</a:t>
            </a:r>
            <a:endParaRPr lang="en-US" sz="8800" dirty="0"/>
          </a:p>
        </p:txBody>
      </p:sp>
    </p:spTree>
    <p:extLst>
      <p:ext uri="{BB962C8B-B14F-4D97-AF65-F5344CB8AC3E}">
        <p14:creationId xmlns:p14="http://schemas.microsoft.com/office/powerpoint/2010/main" val="2196789810"/>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408595" y="2634943"/>
            <a:ext cx="1880423" cy="1588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964445" y="2634099"/>
            <a:ext cx="1818960" cy="1589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4080574" y="3762236"/>
            <a:ext cx="4092315" cy="461665"/>
          </a:xfrm>
          <a:prstGeom prst="rect">
            <a:avLst/>
          </a:prstGeom>
          <a:noFill/>
        </p:spPr>
        <p:txBody>
          <a:bodyPr wrap="square" rtlCol="0">
            <a:spAutoFit/>
          </a:bodyPr>
          <a:lstStyle/>
          <a:p>
            <a:pPr algn="ctr"/>
            <a:r>
              <a:rPr lang="en-US" sz="2400" dirty="0" smtClean="0">
                <a:solidFill>
                  <a:schemeClr val="bg1"/>
                </a:solidFill>
              </a:rPr>
              <a:t>Web App Settings Manifest</a:t>
            </a:r>
            <a:endParaRPr lang="en-US" sz="2400" dirty="0">
              <a:solidFill>
                <a:schemeClr val="bg1"/>
              </a:solidFill>
            </a:endParaRPr>
          </a:p>
        </p:txBody>
      </p:sp>
      <p:cxnSp>
        <p:nvCxnSpPr>
          <p:cNvPr id="8" name="Straight Arrow Connector 7"/>
          <p:cNvCxnSpPr/>
          <p:nvPr/>
        </p:nvCxnSpPr>
        <p:spPr>
          <a:xfrm>
            <a:off x="3552996" y="3429422"/>
            <a:ext cx="5066675" cy="29980"/>
          </a:xfrm>
          <a:prstGeom prst="straightConnector1">
            <a:avLst/>
          </a:prstGeom>
          <a:ln w="5715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226552" y="3762236"/>
            <a:ext cx="3597640" cy="461665"/>
          </a:xfrm>
          <a:prstGeom prst="rect">
            <a:avLst/>
          </a:prstGeom>
          <a:noFill/>
        </p:spPr>
        <p:txBody>
          <a:bodyPr wrap="square" rtlCol="0">
            <a:spAutoFit/>
          </a:bodyPr>
          <a:lstStyle/>
          <a:p>
            <a:pPr algn="ctr"/>
            <a:r>
              <a:rPr lang="en-US" sz="2400" dirty="0" smtClean="0">
                <a:solidFill>
                  <a:schemeClr val="bg1"/>
                </a:solidFill>
              </a:rPr>
              <a:t>Database (Optional)</a:t>
            </a:r>
            <a:endParaRPr lang="en-US" sz="2400" dirty="0">
              <a:solidFill>
                <a:schemeClr val="bg1"/>
              </a:solidFill>
            </a:endParaRPr>
          </a:p>
        </p:txBody>
      </p:sp>
      <p:cxnSp>
        <p:nvCxnSpPr>
          <p:cNvPr id="14" name="Straight Arrow Connector 13"/>
          <p:cNvCxnSpPr/>
          <p:nvPr/>
        </p:nvCxnSpPr>
        <p:spPr>
          <a:xfrm>
            <a:off x="3552996" y="3458980"/>
            <a:ext cx="5066675" cy="29980"/>
          </a:xfrm>
          <a:prstGeom prst="straightConnector1">
            <a:avLst/>
          </a:prstGeom>
          <a:ln w="5715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979214" y="3762236"/>
            <a:ext cx="4092315" cy="461665"/>
          </a:xfrm>
          <a:prstGeom prst="rect">
            <a:avLst/>
          </a:prstGeom>
          <a:noFill/>
        </p:spPr>
        <p:txBody>
          <a:bodyPr wrap="square" rtlCol="0">
            <a:spAutoFit/>
          </a:bodyPr>
          <a:lstStyle/>
          <a:p>
            <a:pPr algn="ctr"/>
            <a:r>
              <a:rPr lang="en-US" sz="2400" dirty="0" smtClean="0">
                <a:solidFill>
                  <a:schemeClr val="bg1"/>
                </a:solidFill>
              </a:rPr>
              <a:t>Web App Files</a:t>
            </a:r>
          </a:p>
        </p:txBody>
      </p:sp>
      <p:cxnSp>
        <p:nvCxnSpPr>
          <p:cNvPr id="15" name="Straight Arrow Connector 14"/>
          <p:cNvCxnSpPr/>
          <p:nvPr/>
        </p:nvCxnSpPr>
        <p:spPr>
          <a:xfrm>
            <a:off x="3552996" y="3429000"/>
            <a:ext cx="5066675" cy="29980"/>
          </a:xfrm>
          <a:prstGeom prst="straightConnector1">
            <a:avLst/>
          </a:prstGeom>
          <a:ln w="5715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r>
              <a:rPr lang="en-US" dirty="0" smtClean="0"/>
              <a:t>Backups</a:t>
            </a:r>
            <a:endParaRPr lang="en-US" dirty="0"/>
          </a:p>
        </p:txBody>
      </p:sp>
    </p:spTree>
    <p:extLst>
      <p:ext uri="{BB962C8B-B14F-4D97-AF65-F5344CB8AC3E}">
        <p14:creationId xmlns:p14="http://schemas.microsoft.com/office/powerpoint/2010/main" val="300036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0 0 L 0 0.25 E" pathEditMode="relative" ptsTypes="">
                                      <p:cBhvr>
                                        <p:cTn id="16" dur="2000" fill="hold"/>
                                        <p:tgtEl>
                                          <p:spTgt spid="14"/>
                                        </p:tgtEl>
                                        <p:attrNameLst>
                                          <p:attrName>ppt_x</p:attrName>
                                          <p:attrName>ppt_y</p:attrName>
                                        </p:attrNameLst>
                                      </p:cBhvr>
                                    </p:animMotion>
                                  </p:childTnLst>
                                </p:cTn>
                              </p:par>
                              <p:par>
                                <p:cTn id="17" presetID="42" presetClass="path" presetSubtype="0" accel="50000" decel="50000" fill="hold" grpId="1" nodeType="withEffect">
                                  <p:stCondLst>
                                    <p:cond delay="0"/>
                                  </p:stCondLst>
                                  <p:childTnLst>
                                    <p:animMotion origin="layout" path="M -6.25E-7 4.07407E-6 L -6.25E-7 0.25 " pathEditMode="relative" rAng="0" ptsTypes="AA">
                                      <p:cBhvr>
                                        <p:cTn id="18" dur="2000" fill="hold"/>
                                        <p:tgtEl>
                                          <p:spTgt spid="12"/>
                                        </p:tgtEl>
                                        <p:attrNameLst>
                                          <p:attrName>ppt_x</p:attrName>
                                          <p:attrName>ppt_y</p:attrName>
                                        </p:attrNameLst>
                                      </p:cBhvr>
                                      <p:rCtr x="0" y="12500"/>
                                    </p:animMotion>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64" presetClass="path" presetSubtype="0" accel="50000" decel="50000" fill="hold" nodeType="clickEffect">
                                  <p:stCondLst>
                                    <p:cond delay="0"/>
                                  </p:stCondLst>
                                  <p:childTnLst>
                                    <p:animMotion origin="layout" path="M 1.25E-6 -3.33333E-6 L 1.25E-6 -0.25 " pathEditMode="relative" rAng="0" ptsTypes="AA">
                                      <p:cBhvr>
                                        <p:cTn id="32" dur="2000" fill="hold"/>
                                        <p:tgtEl>
                                          <p:spTgt spid="15"/>
                                        </p:tgtEl>
                                        <p:attrNameLst>
                                          <p:attrName>ppt_x</p:attrName>
                                          <p:attrName>ppt_y</p:attrName>
                                        </p:attrNameLst>
                                      </p:cBhvr>
                                      <p:rCtr x="0" y="-12500"/>
                                    </p:animMotion>
                                  </p:childTnLst>
                                </p:cTn>
                              </p:par>
                              <p:par>
                                <p:cTn id="33" presetID="64" presetClass="path" presetSubtype="0" accel="50000" decel="50000" fill="hold" grpId="1" nodeType="withEffect">
                                  <p:stCondLst>
                                    <p:cond delay="0"/>
                                  </p:stCondLst>
                                  <p:childTnLst>
                                    <p:animMotion origin="layout" path="M -6.25E-7 4.07407E-6 L -6.25E-7 -0.25 " pathEditMode="relative" rAng="0" ptsTypes="AA">
                                      <p:cBhvr>
                                        <p:cTn id="34" dur="2000" fill="hold"/>
                                        <p:tgtEl>
                                          <p:spTgt spid="16"/>
                                        </p:tgtEl>
                                        <p:attrNameLst>
                                          <p:attrName>ppt_x</p:attrName>
                                          <p:attrName>ppt_y</p:attrName>
                                        </p:attrNameLst>
                                      </p:cBhvr>
                                      <p:rCtr x="0" y="-12500"/>
                                    </p:animMotion>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left)">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2" grpId="1"/>
      <p:bldP spid="16" grpId="0"/>
      <p:bldP spid="16"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Hybrid Connections</a:t>
            </a:r>
            <a:endParaRPr lang="en-US" sz="8800" dirty="0"/>
          </a:p>
        </p:txBody>
      </p:sp>
    </p:spTree>
    <p:extLst>
      <p:ext uri="{BB962C8B-B14F-4D97-AF65-F5344CB8AC3E}">
        <p14:creationId xmlns:p14="http://schemas.microsoft.com/office/powerpoint/2010/main" val="313258435"/>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98720" y="1797128"/>
            <a:ext cx="10394561" cy="4184223"/>
            <a:chOff x="1190300" y="1785554"/>
            <a:chExt cx="10394561" cy="4184223"/>
          </a:xfrm>
        </p:grpSpPr>
        <p:pic>
          <p:nvPicPr>
            <p:cNvPr id="76" name="Picture 75"/>
            <p:cNvPicPr>
              <a:picLocks noChangeAspect="1"/>
            </p:cNvPicPr>
            <p:nvPr/>
          </p:nvPicPr>
          <p:blipFill>
            <a:blip r:embed="rId2">
              <a:biLevel thresh="25000"/>
            </a:blip>
            <a:stretch>
              <a:fillRect/>
            </a:stretch>
          </p:blipFill>
          <p:spPr>
            <a:xfrm>
              <a:off x="1682623" y="2775124"/>
              <a:ext cx="877161" cy="871427"/>
            </a:xfrm>
            <a:prstGeom prst="rect">
              <a:avLst/>
            </a:prstGeom>
          </p:spPr>
        </p:pic>
        <p:pic>
          <p:nvPicPr>
            <p:cNvPr id="77" name="Picture 76"/>
            <p:cNvPicPr>
              <a:picLocks noChangeAspect="1"/>
            </p:cNvPicPr>
            <p:nvPr/>
          </p:nvPicPr>
          <p:blipFill>
            <a:blip r:embed="rId3">
              <a:biLevel thresh="25000"/>
            </a:blip>
            <a:stretch>
              <a:fillRect/>
            </a:stretch>
          </p:blipFill>
          <p:spPr>
            <a:xfrm>
              <a:off x="1875497" y="4432428"/>
              <a:ext cx="671601" cy="1081345"/>
            </a:xfrm>
            <a:prstGeom prst="rect">
              <a:avLst/>
            </a:prstGeom>
          </p:spPr>
        </p:pic>
        <p:sp>
          <p:nvSpPr>
            <p:cNvPr id="78" name="TextBox 77"/>
            <p:cNvSpPr txBox="1"/>
            <p:nvPr/>
          </p:nvSpPr>
          <p:spPr>
            <a:xfrm>
              <a:off x="1190300" y="3733197"/>
              <a:ext cx="1861806" cy="369332"/>
            </a:xfrm>
            <a:prstGeom prst="rect">
              <a:avLst/>
            </a:prstGeom>
            <a:noFill/>
          </p:spPr>
          <p:txBody>
            <a:bodyPr wrap="square" rtlCol="0">
              <a:spAutoFit/>
            </a:bodyPr>
            <a:lstStyle/>
            <a:p>
              <a:pPr algn="ctr" defTabSz="896386">
                <a:defRPr/>
              </a:pPr>
              <a:r>
                <a:rPr lang="en-US" kern="0" dirty="0" smtClean="0">
                  <a:solidFill>
                    <a:schemeClr val="bg1"/>
                  </a:solidFill>
                </a:rPr>
                <a:t>Web App</a:t>
              </a:r>
              <a:endParaRPr lang="en-US" kern="0" dirty="0">
                <a:solidFill>
                  <a:schemeClr val="bg1"/>
                </a:solidFill>
              </a:endParaRPr>
            </a:p>
          </p:txBody>
        </p:sp>
        <p:sp>
          <p:nvSpPr>
            <p:cNvPr id="79" name="TextBox 78"/>
            <p:cNvSpPr txBox="1"/>
            <p:nvPr/>
          </p:nvSpPr>
          <p:spPr>
            <a:xfrm>
              <a:off x="1295888" y="5600445"/>
              <a:ext cx="1861806" cy="369332"/>
            </a:xfrm>
            <a:prstGeom prst="rect">
              <a:avLst/>
            </a:prstGeom>
            <a:noFill/>
          </p:spPr>
          <p:txBody>
            <a:bodyPr wrap="square" rtlCol="0">
              <a:spAutoFit/>
            </a:bodyPr>
            <a:lstStyle/>
            <a:p>
              <a:pPr algn="ctr" defTabSz="896386">
                <a:defRPr/>
              </a:pPr>
              <a:r>
                <a:rPr lang="en-US" kern="0" dirty="0" smtClean="0">
                  <a:solidFill>
                    <a:schemeClr val="bg1"/>
                  </a:solidFill>
                </a:rPr>
                <a:t>Mobile App</a:t>
              </a:r>
              <a:endParaRPr lang="en-US" kern="0" dirty="0">
                <a:solidFill>
                  <a:schemeClr val="bg1"/>
                </a:solidFill>
              </a:endParaRPr>
            </a:p>
          </p:txBody>
        </p:sp>
        <p:pic>
          <p:nvPicPr>
            <p:cNvPr id="80" name="Picture 79"/>
            <p:cNvPicPr>
              <a:picLocks noChangeAspect="1"/>
            </p:cNvPicPr>
            <p:nvPr/>
          </p:nvPicPr>
          <p:blipFill>
            <a:blip r:embed="rId4">
              <a:biLevel thresh="25000"/>
            </a:blip>
            <a:stretch>
              <a:fillRect/>
            </a:stretch>
          </p:blipFill>
          <p:spPr>
            <a:xfrm>
              <a:off x="8339826" y="3287218"/>
              <a:ext cx="589414" cy="764485"/>
            </a:xfrm>
            <a:prstGeom prst="rect">
              <a:avLst/>
            </a:prstGeom>
          </p:spPr>
        </p:pic>
        <p:sp>
          <p:nvSpPr>
            <p:cNvPr id="81" name="Flowchart: Alternate Process 80"/>
            <p:cNvSpPr/>
            <p:nvPr/>
          </p:nvSpPr>
          <p:spPr>
            <a:xfrm>
              <a:off x="6211763" y="2875043"/>
              <a:ext cx="5118630" cy="2553769"/>
            </a:xfrm>
            <a:prstGeom prst="flowChartAlternateProcess">
              <a:avLst/>
            </a:prstGeom>
            <a:noFill/>
            <a:ln w="57150" cap="flat" cmpd="sng" algn="ctr">
              <a:solidFill>
                <a:srgbClr val="FFFFFF"/>
              </a:solidFill>
              <a:prstDash val="solid"/>
              <a:miter lim="800000"/>
            </a:ln>
            <a:effectLst/>
          </p:spPr>
          <p:txBody>
            <a:bodyPr rtlCol="0" anchor="ctr"/>
            <a:lstStyle/>
            <a:p>
              <a:pPr algn="ctr" defTabSz="896386">
                <a:defRPr/>
              </a:pPr>
              <a:endParaRPr lang="en-US" kern="0">
                <a:solidFill>
                  <a:schemeClr val="bg1"/>
                </a:solidFill>
              </a:endParaRPr>
            </a:p>
          </p:txBody>
        </p:sp>
        <p:sp>
          <p:nvSpPr>
            <p:cNvPr id="82" name="TextBox 81"/>
            <p:cNvSpPr txBox="1"/>
            <p:nvPr/>
          </p:nvSpPr>
          <p:spPr>
            <a:xfrm>
              <a:off x="7062131" y="2456539"/>
              <a:ext cx="3873015" cy="369332"/>
            </a:xfrm>
            <a:prstGeom prst="rect">
              <a:avLst/>
            </a:prstGeom>
            <a:noFill/>
          </p:spPr>
          <p:txBody>
            <a:bodyPr wrap="square" rtlCol="0">
              <a:spAutoFit/>
            </a:bodyPr>
            <a:lstStyle/>
            <a:p>
              <a:pPr algn="ctr" defTabSz="896386">
                <a:defRPr/>
              </a:pPr>
              <a:r>
                <a:rPr lang="en-US" kern="0" dirty="0">
                  <a:solidFill>
                    <a:schemeClr val="bg1"/>
                  </a:solidFill>
                </a:rPr>
                <a:t>Corporate Network</a:t>
              </a:r>
            </a:p>
          </p:txBody>
        </p:sp>
        <p:sp>
          <p:nvSpPr>
            <p:cNvPr id="83" name="TextBox 82"/>
            <p:cNvSpPr txBox="1"/>
            <p:nvPr/>
          </p:nvSpPr>
          <p:spPr>
            <a:xfrm>
              <a:off x="8929240" y="3494070"/>
              <a:ext cx="2600355" cy="369332"/>
            </a:xfrm>
            <a:prstGeom prst="rect">
              <a:avLst/>
            </a:prstGeom>
            <a:noFill/>
          </p:spPr>
          <p:txBody>
            <a:bodyPr wrap="square" rtlCol="0">
              <a:spAutoFit/>
            </a:bodyPr>
            <a:lstStyle/>
            <a:p>
              <a:pPr defTabSz="896386">
                <a:defRPr/>
              </a:pPr>
              <a:r>
                <a:rPr lang="en-US" kern="0" dirty="0">
                  <a:solidFill>
                    <a:schemeClr val="bg1"/>
                  </a:solidFill>
                </a:rPr>
                <a:t>Microsoft SQL Server</a:t>
              </a:r>
            </a:p>
          </p:txBody>
        </p:sp>
        <p:sp>
          <p:nvSpPr>
            <p:cNvPr id="84" name="TextBox 83"/>
            <p:cNvSpPr txBox="1"/>
            <p:nvPr/>
          </p:nvSpPr>
          <p:spPr>
            <a:xfrm>
              <a:off x="3464327" y="4682773"/>
              <a:ext cx="2108967" cy="369332"/>
            </a:xfrm>
            <a:prstGeom prst="rect">
              <a:avLst/>
            </a:prstGeom>
            <a:noFill/>
          </p:spPr>
          <p:txBody>
            <a:bodyPr wrap="square" rtlCol="0">
              <a:spAutoFit/>
            </a:bodyPr>
            <a:lstStyle/>
            <a:p>
              <a:pPr algn="ctr" defTabSz="896386">
                <a:defRPr/>
              </a:pPr>
              <a:r>
                <a:rPr lang="en-US" kern="0" dirty="0">
                  <a:solidFill>
                    <a:schemeClr val="bg1"/>
                  </a:solidFill>
                </a:rPr>
                <a:t>Hybrid Connection</a:t>
              </a:r>
            </a:p>
          </p:txBody>
        </p:sp>
        <p:pic>
          <p:nvPicPr>
            <p:cNvPr id="85" name="Picture 84"/>
            <p:cNvPicPr>
              <a:picLocks noChangeAspect="1"/>
            </p:cNvPicPr>
            <p:nvPr/>
          </p:nvPicPr>
          <p:blipFill>
            <a:blip r:embed="rId5">
              <a:biLevel thresh="25000"/>
            </a:blip>
            <a:stretch>
              <a:fillRect/>
            </a:stretch>
          </p:blipFill>
          <p:spPr>
            <a:xfrm>
              <a:off x="7307787" y="1785554"/>
              <a:ext cx="615554" cy="955516"/>
            </a:xfrm>
            <a:prstGeom prst="rect">
              <a:avLst/>
            </a:prstGeom>
          </p:spPr>
        </p:pic>
        <p:sp>
          <p:nvSpPr>
            <p:cNvPr id="86" name="TextBox 85"/>
            <p:cNvSpPr txBox="1"/>
            <p:nvPr/>
          </p:nvSpPr>
          <p:spPr>
            <a:xfrm>
              <a:off x="8984506" y="4366259"/>
              <a:ext cx="2600355" cy="646331"/>
            </a:xfrm>
            <a:prstGeom prst="rect">
              <a:avLst/>
            </a:prstGeom>
            <a:noFill/>
          </p:spPr>
          <p:txBody>
            <a:bodyPr wrap="square" rtlCol="0">
              <a:spAutoFit/>
            </a:bodyPr>
            <a:lstStyle/>
            <a:p>
              <a:pPr defTabSz="896386">
                <a:defRPr/>
              </a:pPr>
              <a:r>
                <a:rPr lang="en-US" kern="0" dirty="0">
                  <a:solidFill>
                    <a:schemeClr val="bg1"/>
                  </a:solidFill>
                </a:rPr>
                <a:t>Other published resources</a:t>
              </a:r>
            </a:p>
          </p:txBody>
        </p:sp>
        <p:pic>
          <p:nvPicPr>
            <p:cNvPr id="87" name="Picture 86"/>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8255334" y="4238927"/>
              <a:ext cx="754809" cy="75481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8" name="Elbow Connector 87"/>
            <p:cNvCxnSpPr/>
            <p:nvPr/>
          </p:nvCxnSpPr>
          <p:spPr>
            <a:xfrm flipV="1">
              <a:off x="7434134" y="3692568"/>
              <a:ext cx="821199" cy="395849"/>
            </a:xfrm>
            <a:prstGeom prst="bentConnector3">
              <a:avLst/>
            </a:prstGeom>
            <a:noFill/>
            <a:ln w="28575" cap="flat" cmpd="sng" algn="ctr">
              <a:solidFill>
                <a:srgbClr val="FFFFFF"/>
              </a:solidFill>
              <a:prstDash val="solid"/>
              <a:miter lim="800000"/>
            </a:ln>
            <a:effectLst/>
          </p:spPr>
        </p:cxnSp>
        <p:cxnSp>
          <p:nvCxnSpPr>
            <p:cNvPr id="89" name="Elbow Connector 88"/>
            <p:cNvCxnSpPr>
              <a:endCxn id="87" idx="1"/>
            </p:cNvCxnSpPr>
            <p:nvPr/>
          </p:nvCxnSpPr>
          <p:spPr>
            <a:xfrm>
              <a:off x="7429303" y="4172276"/>
              <a:ext cx="826030" cy="444056"/>
            </a:xfrm>
            <a:prstGeom prst="bentConnector3">
              <a:avLst/>
            </a:prstGeom>
            <a:noFill/>
            <a:ln w="28575" cap="flat" cmpd="sng" algn="ctr">
              <a:solidFill>
                <a:srgbClr val="FFFFFF"/>
              </a:solidFill>
              <a:prstDash val="solid"/>
              <a:miter lim="800000"/>
            </a:ln>
            <a:effectLst/>
          </p:spPr>
        </p:cxnSp>
        <p:cxnSp>
          <p:nvCxnSpPr>
            <p:cNvPr id="90" name="Elbow Connector 89"/>
            <p:cNvCxnSpPr/>
            <p:nvPr/>
          </p:nvCxnSpPr>
          <p:spPr>
            <a:xfrm rot="10800000">
              <a:off x="2744319" y="3210839"/>
              <a:ext cx="1102401" cy="820016"/>
            </a:xfrm>
            <a:prstGeom prst="bentConnector3">
              <a:avLst/>
            </a:prstGeom>
            <a:noFill/>
            <a:ln w="28575" cap="flat" cmpd="sng" algn="ctr">
              <a:solidFill>
                <a:srgbClr val="FFFFFF"/>
              </a:solidFill>
              <a:prstDash val="solid"/>
              <a:miter lim="800000"/>
            </a:ln>
            <a:effectLst/>
          </p:spPr>
        </p:cxnSp>
        <p:cxnSp>
          <p:nvCxnSpPr>
            <p:cNvPr id="91" name="Elbow Connector 90"/>
            <p:cNvCxnSpPr/>
            <p:nvPr/>
          </p:nvCxnSpPr>
          <p:spPr>
            <a:xfrm rot="10800000" flipV="1">
              <a:off x="2755663" y="4133263"/>
              <a:ext cx="1091056" cy="886635"/>
            </a:xfrm>
            <a:prstGeom prst="bentConnector3">
              <a:avLst/>
            </a:prstGeom>
            <a:noFill/>
            <a:ln w="28575" cap="flat" cmpd="sng" algn="ctr">
              <a:solidFill>
                <a:srgbClr val="FFFFFF"/>
              </a:solidFill>
              <a:prstDash val="solid"/>
              <a:miter lim="800000"/>
            </a:ln>
            <a:effectLst/>
          </p:spPr>
        </p:cxnSp>
        <p:sp>
          <p:nvSpPr>
            <p:cNvPr id="92" name="Rectangle 91"/>
            <p:cNvSpPr/>
            <p:nvPr/>
          </p:nvSpPr>
          <p:spPr>
            <a:xfrm>
              <a:off x="6056078" y="4030855"/>
              <a:ext cx="297346" cy="204818"/>
            </a:xfrm>
            <a:prstGeom prst="rect">
              <a:avLst/>
            </a:prstGeom>
            <a:solidFill>
              <a:srgbClr val="0070C0"/>
            </a:solidFill>
            <a:ln w="12700" cap="flat" cmpd="sng" algn="ctr">
              <a:noFill/>
              <a:prstDash val="solid"/>
              <a:miter lim="800000"/>
            </a:ln>
            <a:effectLst/>
          </p:spPr>
          <p:txBody>
            <a:bodyPr rtlCol="0" anchor="ctr"/>
            <a:lstStyle/>
            <a:p>
              <a:pPr algn="ctr" defTabSz="896386">
                <a:defRPr/>
              </a:pPr>
              <a:endParaRPr lang="en-US" kern="0">
                <a:solidFill>
                  <a:schemeClr val="bg1"/>
                </a:solidFill>
              </a:endParaRPr>
            </a:p>
          </p:txBody>
        </p:sp>
        <p:cxnSp>
          <p:nvCxnSpPr>
            <p:cNvPr id="93" name="Straight Connector 92"/>
            <p:cNvCxnSpPr/>
            <p:nvPr/>
          </p:nvCxnSpPr>
          <p:spPr>
            <a:xfrm>
              <a:off x="5222903" y="4086805"/>
              <a:ext cx="1239696" cy="1610"/>
            </a:xfrm>
            <a:prstGeom prst="line">
              <a:avLst/>
            </a:prstGeom>
            <a:noFill/>
            <a:ln w="28575" cap="flat" cmpd="sng" algn="ctr">
              <a:solidFill>
                <a:srgbClr val="FFFFFF"/>
              </a:solidFill>
              <a:prstDash val="solid"/>
              <a:miter lim="800000"/>
            </a:ln>
            <a:effectLst/>
          </p:spPr>
        </p:cxnSp>
        <p:cxnSp>
          <p:nvCxnSpPr>
            <p:cNvPr id="94" name="Straight Connector 93"/>
            <p:cNvCxnSpPr/>
            <p:nvPr/>
          </p:nvCxnSpPr>
          <p:spPr>
            <a:xfrm>
              <a:off x="5222903" y="4151701"/>
              <a:ext cx="1239696" cy="24320"/>
            </a:xfrm>
            <a:prstGeom prst="line">
              <a:avLst/>
            </a:prstGeom>
            <a:noFill/>
            <a:ln w="28575" cap="flat" cmpd="sng" algn="ctr">
              <a:solidFill>
                <a:srgbClr val="FFFFFF"/>
              </a:solidFill>
              <a:prstDash val="solid"/>
              <a:miter lim="800000"/>
            </a:ln>
            <a:effectLst/>
          </p:spPr>
        </p:cxnSp>
        <p:sp>
          <p:nvSpPr>
            <p:cNvPr id="97" name="TextBox 96"/>
            <p:cNvSpPr txBox="1"/>
            <p:nvPr/>
          </p:nvSpPr>
          <p:spPr>
            <a:xfrm>
              <a:off x="6086730" y="4384937"/>
              <a:ext cx="1861806" cy="923330"/>
            </a:xfrm>
            <a:prstGeom prst="rect">
              <a:avLst/>
            </a:prstGeom>
            <a:noFill/>
          </p:spPr>
          <p:txBody>
            <a:bodyPr wrap="square" rtlCol="0">
              <a:spAutoFit/>
            </a:bodyPr>
            <a:lstStyle/>
            <a:p>
              <a:pPr algn="ctr" defTabSz="896386">
                <a:defRPr/>
              </a:pPr>
              <a:r>
                <a:rPr lang="en-US" kern="0" dirty="0">
                  <a:solidFill>
                    <a:schemeClr val="bg1"/>
                  </a:solidFill>
                </a:rPr>
                <a:t>Hybrid Connection Manager</a:t>
              </a:r>
            </a:p>
          </p:txBody>
        </p:sp>
        <p:pic>
          <p:nvPicPr>
            <p:cNvPr id="99" name="Picture 9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96907" y="3798989"/>
              <a:ext cx="705874" cy="705874"/>
            </a:xfrm>
            <a:prstGeom prst="rect">
              <a:avLst/>
            </a:prstGeom>
          </p:spPr>
        </p:pic>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85043" y="3669460"/>
              <a:ext cx="899537" cy="899537"/>
            </a:xfrm>
            <a:prstGeom prst="rect">
              <a:avLst/>
            </a:prstGeom>
          </p:spPr>
        </p:pic>
      </p:grpSp>
      <p:sp>
        <p:nvSpPr>
          <p:cNvPr id="2" name="Title 1"/>
          <p:cNvSpPr>
            <a:spLocks noGrp="1"/>
          </p:cNvSpPr>
          <p:nvPr>
            <p:ph type="title"/>
          </p:nvPr>
        </p:nvSpPr>
        <p:spPr/>
        <p:txBody>
          <a:bodyPr/>
          <a:lstStyle/>
          <a:p>
            <a:r>
              <a:rPr lang="en-US" dirty="0" smtClean="0"/>
              <a:t>Hybrid Connections</a:t>
            </a:r>
            <a:endParaRPr lang="en-US" dirty="0"/>
          </a:p>
        </p:txBody>
      </p:sp>
    </p:spTree>
    <p:extLst>
      <p:ext uri="{BB962C8B-B14F-4D97-AF65-F5344CB8AC3E}">
        <p14:creationId xmlns:p14="http://schemas.microsoft.com/office/powerpoint/2010/main" val="59339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err="1" smtClean="0"/>
              <a:t>Redis</a:t>
            </a:r>
            <a:r>
              <a:rPr lang="en-US" sz="8800" dirty="0" smtClean="0"/>
              <a:t> Cache</a:t>
            </a:r>
            <a:endParaRPr lang="en-US" sz="8800" dirty="0"/>
          </a:p>
        </p:txBody>
      </p:sp>
    </p:spTree>
    <p:extLst>
      <p:ext uri="{BB962C8B-B14F-4D97-AF65-F5344CB8AC3E}">
        <p14:creationId xmlns:p14="http://schemas.microsoft.com/office/powerpoint/2010/main" val="2089280315"/>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98826" y="1997192"/>
            <a:ext cx="2952249" cy="2537751"/>
          </a:xfrm>
          <a:prstGeom prst="rect">
            <a:avLst/>
          </a:prstGeom>
        </p:spPr>
      </p:pic>
      <p:sp>
        <p:nvSpPr>
          <p:cNvPr id="5" name="Title 4"/>
          <p:cNvSpPr>
            <a:spLocks noGrp="1"/>
          </p:cNvSpPr>
          <p:nvPr>
            <p:ph type="title"/>
          </p:nvPr>
        </p:nvSpPr>
        <p:spPr/>
        <p:txBody>
          <a:bodyPr/>
          <a:lstStyle/>
          <a:p>
            <a:r>
              <a:rPr lang="en-US" dirty="0" err="1" smtClean="0"/>
              <a:t>Redis</a:t>
            </a:r>
            <a:r>
              <a:rPr lang="en-US" dirty="0" smtClean="0"/>
              <a:t> Cache</a:t>
            </a:r>
            <a:endParaRPr lang="en-US" dirty="0"/>
          </a:p>
        </p:txBody>
      </p:sp>
      <p:sp>
        <p:nvSpPr>
          <p:cNvPr id="6" name="Content Placeholder 5"/>
          <p:cNvSpPr>
            <a:spLocks noGrp="1"/>
          </p:cNvSpPr>
          <p:nvPr>
            <p:ph sz="quarter" idx="10"/>
          </p:nvPr>
        </p:nvSpPr>
        <p:spPr>
          <a:xfrm>
            <a:off x="274712" y="2193928"/>
            <a:ext cx="7282226" cy="2719388"/>
          </a:xfrm>
        </p:spPr>
        <p:txBody>
          <a:bodyPr/>
          <a:lstStyle/>
          <a:p>
            <a:r>
              <a:rPr lang="en-US" sz="3200" dirty="0"/>
              <a:t>Full Functionality </a:t>
            </a:r>
            <a:r>
              <a:rPr lang="en-US" sz="3200" dirty="0" err="1"/>
              <a:t>Redis</a:t>
            </a:r>
            <a:r>
              <a:rPr lang="en-US" sz="3200" dirty="0"/>
              <a:t> Cache Cluster</a:t>
            </a:r>
          </a:p>
          <a:p>
            <a:r>
              <a:rPr lang="en-US" sz="3200" dirty="0"/>
              <a:t>Master/Slave Configuration</a:t>
            </a:r>
          </a:p>
          <a:p>
            <a:r>
              <a:rPr lang="en-US" sz="3200" dirty="0"/>
              <a:t>Up to 26GB</a:t>
            </a:r>
          </a:p>
          <a:p>
            <a:r>
              <a:rPr lang="en-US" sz="3200" dirty="0"/>
              <a:t>SSL Supported</a:t>
            </a:r>
          </a:p>
          <a:p>
            <a:endParaRPr lang="en-US" sz="3200" dirty="0"/>
          </a:p>
        </p:txBody>
      </p:sp>
    </p:spTree>
    <p:extLst>
      <p:ext uri="{BB962C8B-B14F-4D97-AF65-F5344CB8AC3E}">
        <p14:creationId xmlns:p14="http://schemas.microsoft.com/office/powerpoint/2010/main" val="3500904606"/>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err="1" smtClean="0"/>
              <a:t>Redis</a:t>
            </a:r>
            <a:r>
              <a:rPr lang="en-US" dirty="0" smtClean="0"/>
              <a:t> Cache</a:t>
            </a:r>
            <a:endParaRPr lang="en-US" dirty="0"/>
          </a:p>
        </p:txBody>
      </p:sp>
    </p:spTree>
    <p:extLst>
      <p:ext uri="{BB962C8B-B14F-4D97-AF65-F5344CB8AC3E}">
        <p14:creationId xmlns:p14="http://schemas.microsoft.com/office/powerpoint/2010/main" val="1831473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Stateless</a:t>
            </a:r>
            <a:endParaRPr lang="en-US" sz="8800" dirty="0"/>
          </a:p>
        </p:txBody>
      </p:sp>
    </p:spTree>
    <p:extLst>
      <p:ext uri="{BB962C8B-B14F-4D97-AF65-F5344CB8AC3E}">
        <p14:creationId xmlns:p14="http://schemas.microsoft.com/office/powerpoint/2010/main" val="3816798356"/>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err="1"/>
              <a:t>Redis</a:t>
            </a:r>
            <a:r>
              <a:rPr lang="en-US" dirty="0"/>
              <a:t> Cache for ASP.NET Session state</a:t>
            </a:r>
            <a:br>
              <a:rPr lang="en-US" dirty="0"/>
            </a:br>
            <a:endParaRPr lang="en-US" dirty="0"/>
          </a:p>
        </p:txBody>
      </p:sp>
    </p:spTree>
    <p:extLst>
      <p:ext uri="{BB962C8B-B14F-4D97-AF65-F5344CB8AC3E}">
        <p14:creationId xmlns:p14="http://schemas.microsoft.com/office/powerpoint/2010/main" val="2168159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Web App Creation</a:t>
            </a:r>
          </a:p>
        </p:txBody>
      </p:sp>
    </p:spTree>
    <p:extLst>
      <p:ext uri="{BB962C8B-B14F-4D97-AF65-F5344CB8AC3E}">
        <p14:creationId xmlns:p14="http://schemas.microsoft.com/office/powerpoint/2010/main" val="329382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8800" dirty="0" smtClean="0"/>
              <a:t>Application Insights</a:t>
            </a:r>
            <a:endParaRPr lang="en-US" sz="8800" dirty="0"/>
          </a:p>
        </p:txBody>
      </p:sp>
    </p:spTree>
    <p:extLst>
      <p:ext uri="{BB962C8B-B14F-4D97-AF65-F5344CB8AC3E}">
        <p14:creationId xmlns:p14="http://schemas.microsoft.com/office/powerpoint/2010/main" val="4074934199"/>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129" y="134754"/>
            <a:ext cx="12066872" cy="646331"/>
          </a:xfrm>
          <a:prstGeom prst="rect">
            <a:avLst/>
          </a:prstGeom>
          <a:noFill/>
        </p:spPr>
        <p:txBody>
          <a:bodyPr wrap="square" rtlCol="0">
            <a:spAutoFit/>
          </a:bodyPr>
          <a:lstStyle/>
          <a:p>
            <a:r>
              <a:rPr lang="en-US" sz="3600" dirty="0" smtClean="0">
                <a:solidFill>
                  <a:prstClr val="white"/>
                </a:solidFill>
              </a:rPr>
              <a:t>Application Insights</a:t>
            </a:r>
            <a:endParaRPr lang="en-US" sz="3600" dirty="0">
              <a:solidFill>
                <a:prstClr val="white"/>
              </a:solidFill>
            </a:endParaRPr>
          </a:p>
        </p:txBody>
      </p:sp>
      <p:grpSp>
        <p:nvGrpSpPr>
          <p:cNvPr id="4" name="Group 3"/>
          <p:cNvGrpSpPr/>
          <p:nvPr/>
        </p:nvGrpSpPr>
        <p:grpSpPr>
          <a:xfrm>
            <a:off x="3123426" y="601484"/>
            <a:ext cx="8251248" cy="4244832"/>
            <a:chOff x="2902927" y="654036"/>
            <a:chExt cx="8251248" cy="4244832"/>
          </a:xfrm>
        </p:grpSpPr>
        <p:pic>
          <p:nvPicPr>
            <p:cNvPr id="6" name="Picture 5"/>
            <p:cNvPicPr>
              <a:picLocks noChangeAspect="1"/>
            </p:cNvPicPr>
            <p:nvPr/>
          </p:nvPicPr>
          <p:blipFill>
            <a:blip r:embed="rId3"/>
            <a:stretch>
              <a:fillRect/>
            </a:stretch>
          </p:blipFill>
          <p:spPr>
            <a:xfrm>
              <a:off x="2902927" y="654036"/>
              <a:ext cx="5311647" cy="4243785"/>
            </a:xfrm>
            <a:prstGeom prst="rect">
              <a:avLst/>
            </a:prstGeom>
          </p:spPr>
        </p:pic>
        <p:pic>
          <p:nvPicPr>
            <p:cNvPr id="7" name="Picture 6"/>
            <p:cNvPicPr>
              <a:picLocks noChangeAspect="1"/>
            </p:cNvPicPr>
            <p:nvPr/>
          </p:nvPicPr>
          <p:blipFill>
            <a:blip r:embed="rId4"/>
            <a:stretch>
              <a:fillRect/>
            </a:stretch>
          </p:blipFill>
          <p:spPr>
            <a:xfrm>
              <a:off x="8515528" y="655082"/>
              <a:ext cx="2638647" cy="4243786"/>
            </a:xfrm>
            <a:prstGeom prst="rect">
              <a:avLst/>
            </a:prstGeom>
          </p:spPr>
        </p:pic>
      </p:grpSp>
      <p:sp>
        <p:nvSpPr>
          <p:cNvPr id="3" name="Title 2"/>
          <p:cNvSpPr>
            <a:spLocks noGrp="1"/>
          </p:cNvSpPr>
          <p:nvPr>
            <p:ph type="title"/>
          </p:nvPr>
        </p:nvSpPr>
        <p:spPr/>
        <p:txBody>
          <a:bodyPr/>
          <a:lstStyle/>
          <a:p>
            <a:r>
              <a:rPr lang="en-US" sz="4400" dirty="0"/>
              <a:t>Application Insights</a:t>
            </a:r>
            <a:br>
              <a:rPr lang="en-US" sz="4400" dirty="0"/>
            </a:br>
            <a:endParaRPr lang="en-US" sz="4400" dirty="0"/>
          </a:p>
        </p:txBody>
      </p:sp>
    </p:spTree>
    <p:extLst>
      <p:ext uri="{BB962C8B-B14F-4D97-AF65-F5344CB8AC3E}">
        <p14:creationId xmlns:p14="http://schemas.microsoft.com/office/powerpoint/2010/main" val="1052746207"/>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App Service: Web Apps today</a:t>
            </a:r>
          </a:p>
          <a:p>
            <a:r>
              <a:rPr lang="en-US" dirty="0">
                <a:hlinkClick r:id="rId2"/>
              </a:rPr>
              <a:t>https://</a:t>
            </a:r>
            <a:r>
              <a:rPr lang="en-US" dirty="0" smtClean="0">
                <a:hlinkClick r:id="rId2"/>
              </a:rPr>
              <a:t>tryappservice.azure.com</a:t>
            </a:r>
            <a:endParaRPr lang="en-US" dirty="0" smtClean="0"/>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6609503" y="0"/>
            <a:ext cx="5582498" cy="3614057"/>
          </a:xfrm>
          <a:prstGeom prst="rect">
            <a:avLst/>
          </a:prstGeom>
        </p:spPr>
      </p:pic>
      <p:pic>
        <p:nvPicPr>
          <p:cNvPr id="37" name="Picture 36"/>
          <p:cNvPicPr>
            <a:picLocks noChangeAspect="1"/>
          </p:cNvPicPr>
          <p:nvPr/>
        </p:nvPicPr>
        <p:blipFill>
          <a:blip r:embed="rId3"/>
          <a:stretch>
            <a:fillRect/>
          </a:stretch>
        </p:blipFill>
        <p:spPr>
          <a:xfrm>
            <a:off x="5276712" y="-373535"/>
            <a:ext cx="7264070" cy="4706299"/>
          </a:xfrm>
          <a:prstGeom prst="rect">
            <a:avLst/>
          </a:prstGeom>
        </p:spPr>
      </p:pic>
      <p:pic>
        <p:nvPicPr>
          <p:cNvPr id="38" name="Picture 37"/>
          <p:cNvPicPr>
            <a:picLocks noChangeAspect="1"/>
          </p:cNvPicPr>
          <p:nvPr/>
        </p:nvPicPr>
        <p:blipFill>
          <a:blip r:embed="rId4"/>
          <a:stretch>
            <a:fillRect/>
          </a:stretch>
        </p:blipFill>
        <p:spPr>
          <a:xfrm>
            <a:off x="8306794" y="298546"/>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grpSp>
        <p:nvGrpSpPr>
          <p:cNvPr id="41" name="Group 40"/>
          <p:cNvGrpSpPr/>
          <p:nvPr/>
        </p:nvGrpSpPr>
        <p:grpSpPr>
          <a:xfrm>
            <a:off x="439838" y="493782"/>
            <a:ext cx="4664598" cy="2178331"/>
            <a:chOff x="439838" y="493782"/>
            <a:chExt cx="4664598" cy="2178331"/>
          </a:xfrm>
        </p:grpSpPr>
        <p:sp>
          <p:nvSpPr>
            <p:cNvPr id="10" name="TextBox 9"/>
            <p:cNvSpPr txBox="1"/>
            <p:nvPr/>
          </p:nvSpPr>
          <p:spPr>
            <a:xfrm>
              <a:off x="439838" y="1287118"/>
              <a:ext cx="3600450" cy="1384995"/>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.NET</a:t>
              </a:r>
            </a:p>
            <a:p>
              <a:r>
                <a:rPr lang="en-US" sz="2800" dirty="0" smtClean="0">
                  <a:solidFill>
                    <a:schemeClr val="bg1"/>
                  </a:solidFill>
                  <a:latin typeface="Segoe UI" panose="020B0502040204020203" pitchFamily="34" charset="0"/>
                  <a:cs typeface="Segoe UI" panose="020B0502040204020203" pitchFamily="34" charset="0"/>
                </a:rPr>
                <a:t>Python</a:t>
              </a:r>
            </a:p>
            <a:p>
              <a:endParaRPr lang="en-US" sz="2800" dirty="0" smtClean="0">
                <a:solidFill>
                  <a:schemeClr val="bg1"/>
                </a:solidFill>
                <a:latin typeface="Segoe UI" panose="020B0502040204020203" pitchFamily="34" charset="0"/>
                <a:cs typeface="Segoe UI" panose="020B0502040204020203" pitchFamily="34" charset="0"/>
              </a:endParaRPr>
            </a:p>
          </p:txBody>
        </p:sp>
        <p:sp>
          <p:nvSpPr>
            <p:cNvPr id="11" name="TextBox 10"/>
            <p:cNvSpPr txBox="1"/>
            <p:nvPr/>
          </p:nvSpPr>
          <p:spPr>
            <a:xfrm>
              <a:off x="439838" y="493782"/>
              <a:ext cx="4664598" cy="707886"/>
            </a:xfrm>
            <a:prstGeom prst="rect">
              <a:avLst/>
            </a:prstGeom>
            <a:noFill/>
          </p:spPr>
          <p:txBody>
            <a:bodyPr wrap="square" rtlCol="0">
              <a:spAutoFit/>
            </a:bodyPr>
            <a:lstStyle/>
            <a:p>
              <a:r>
                <a:rPr lang="en-US" sz="4000" dirty="0" smtClean="0">
                  <a:solidFill>
                    <a:srgbClr val="92D050"/>
                  </a:solidFill>
                  <a:latin typeface="Segoe UI Light" panose="020B0502040204020203" pitchFamily="34" charset="0"/>
                  <a:cs typeface="Segoe UI Light" panose="020B0502040204020203" pitchFamily="34" charset="0"/>
                </a:rPr>
                <a:t>Develop apps with…</a:t>
              </a:r>
              <a:endParaRPr lang="en-US" sz="4000" dirty="0">
                <a:solidFill>
                  <a:srgbClr val="92D050"/>
                </a:solidFill>
                <a:latin typeface="Segoe UI Light" panose="020B0502040204020203" pitchFamily="34" charset="0"/>
                <a:cs typeface="Segoe UI Light" panose="020B0502040204020203" pitchFamily="34" charset="0"/>
              </a:endParaRPr>
            </a:p>
          </p:txBody>
        </p:sp>
        <p:sp>
          <p:nvSpPr>
            <p:cNvPr id="12" name="TextBox 11"/>
            <p:cNvSpPr txBox="1"/>
            <p:nvPr/>
          </p:nvSpPr>
          <p:spPr>
            <a:xfrm>
              <a:off x="1791664" y="1287118"/>
              <a:ext cx="1389756" cy="1384995"/>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Node.js</a:t>
              </a:r>
            </a:p>
            <a:p>
              <a:r>
                <a:rPr lang="en-US" sz="2800" dirty="0" smtClean="0">
                  <a:solidFill>
                    <a:schemeClr val="bg1"/>
                  </a:solidFill>
                  <a:latin typeface="Segoe UI" panose="020B0502040204020203" pitchFamily="34" charset="0"/>
                  <a:cs typeface="Segoe UI" panose="020B0502040204020203" pitchFamily="34" charset="0"/>
                </a:rPr>
                <a:t>Java</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
          <p:nvSpPr>
            <p:cNvPr id="13" name="TextBox 12"/>
            <p:cNvSpPr txBox="1"/>
            <p:nvPr/>
          </p:nvSpPr>
          <p:spPr>
            <a:xfrm>
              <a:off x="3502022" y="1287118"/>
              <a:ext cx="9567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PHP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grpSp>
      <p:pic>
        <p:nvPicPr>
          <p:cNvPr id="16" name="Picture 15"/>
          <p:cNvPicPr>
            <a:picLocks noChangeAspect="1"/>
          </p:cNvPicPr>
          <p:nvPr/>
        </p:nvPicPr>
        <p:blipFill>
          <a:blip r:embed="rId6"/>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7"/>
            <a:stretch>
              <a:fillRect/>
            </a:stretch>
          </p:blipFill>
          <p:spPr>
            <a:xfrm>
              <a:off x="7012021" y="-1253215"/>
              <a:ext cx="1237500" cy="1462500"/>
            </a:xfrm>
            <a:prstGeom prst="rect">
              <a:avLst/>
            </a:prstGeom>
          </p:spPr>
        </p:pic>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 name="Group 3"/>
          <p:cNvGrpSpPr/>
          <p:nvPr/>
        </p:nvGrpSpPr>
        <p:grpSpPr>
          <a:xfrm>
            <a:off x="1" y="3302216"/>
            <a:ext cx="4822369" cy="3565454"/>
            <a:chOff x="1" y="3302216"/>
            <a:chExt cx="4822369" cy="3565454"/>
          </a:xfrm>
        </p:grpSpPr>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3" name="Picture 22"/>
            <p:cNvPicPr>
              <a:picLocks noChangeAspect="1"/>
            </p:cNvPicPr>
            <p:nvPr/>
          </p:nvPicPr>
          <p:blipFill>
            <a:blip r:embed="rId10"/>
            <a:stretch>
              <a:fillRect/>
            </a:stretch>
          </p:blipFill>
          <p:spPr>
            <a:xfrm>
              <a:off x="215340" y="3302216"/>
              <a:ext cx="2092500" cy="2340000"/>
            </a:xfrm>
            <a:prstGeom prst="rect">
              <a:avLst/>
            </a:prstGeom>
          </p:spPr>
        </p:pic>
        <p:pic>
          <p:nvPicPr>
            <p:cNvPr id="24" name="Picture 23"/>
            <p:cNvPicPr>
              <a:picLocks noChangeAspect="1"/>
            </p:cNvPicPr>
            <p:nvPr/>
          </p:nvPicPr>
          <p:blipFill>
            <a:blip r:embed="rId7"/>
            <a:stretch>
              <a:fillRect/>
            </a:stretch>
          </p:blipFill>
          <p:spPr>
            <a:xfrm>
              <a:off x="1447611" y="5043761"/>
              <a:ext cx="1237500" cy="1462500"/>
            </a:xfrm>
            <a:prstGeom prst="rect">
              <a:avLst/>
            </a:prstGeom>
          </p:spPr>
        </p:pic>
        <p:pic>
          <p:nvPicPr>
            <p:cNvPr id="25" name="Picture 24"/>
            <p:cNvPicPr>
              <a:picLocks noChangeAspect="1"/>
            </p:cNvPicPr>
            <p:nvPr/>
          </p:nvPicPr>
          <p:blipFill>
            <a:blip r:embed="rId11"/>
            <a:stretch>
              <a:fillRect/>
            </a:stretch>
          </p:blipFill>
          <p:spPr>
            <a:xfrm>
              <a:off x="2788810" y="4960912"/>
              <a:ext cx="447874" cy="1224190"/>
            </a:xfrm>
            <a:prstGeom prst="rect">
              <a:avLst/>
            </a:prstGeom>
          </p:spPr>
        </p:pic>
        <p:pic>
          <p:nvPicPr>
            <p:cNvPr id="40" name="Picture 39"/>
            <p:cNvPicPr>
              <a:picLocks noChangeAspect="1"/>
            </p:cNvPicPr>
            <p:nvPr/>
          </p:nvPicPr>
          <p:blipFill>
            <a:blip r:embed="rId12"/>
            <a:stretch>
              <a:fillRect/>
            </a:stretch>
          </p:blipFill>
          <p:spPr>
            <a:xfrm>
              <a:off x="257977" y="5707769"/>
              <a:ext cx="1481228" cy="956627"/>
            </a:xfrm>
            <a:prstGeom prst="rect">
              <a:avLst/>
            </a:prstGeom>
          </p:spPr>
        </p:pic>
      </p:grpSp>
      <p:grpSp>
        <p:nvGrpSpPr>
          <p:cNvPr id="2" name="Group 1"/>
          <p:cNvGrpSpPr/>
          <p:nvPr/>
        </p:nvGrpSpPr>
        <p:grpSpPr>
          <a:xfrm>
            <a:off x="1764141" y="1287118"/>
            <a:ext cx="1686910" cy="966143"/>
            <a:chOff x="1447611" y="1287118"/>
            <a:chExt cx="1686910" cy="966143"/>
          </a:xfrm>
        </p:grpSpPr>
        <p:cxnSp>
          <p:nvCxnSpPr>
            <p:cNvPr id="6" name="Straight Connector 5"/>
            <p:cNvCxnSpPr/>
            <p:nvPr/>
          </p:nvCxnSpPr>
          <p:spPr>
            <a:xfrm>
              <a:off x="1447611" y="1287118"/>
              <a:ext cx="0" cy="966143"/>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134521" y="1287118"/>
              <a:ext cx="0" cy="966143"/>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9787568" y="-79793"/>
            <a:ext cx="934789" cy="1104751"/>
            <a:chOff x="9787568" y="-79793"/>
            <a:chExt cx="934789" cy="1104751"/>
          </a:xfrm>
        </p:grpSpPr>
        <p:pic>
          <p:nvPicPr>
            <p:cNvPr id="45" name="Picture 44"/>
            <p:cNvPicPr>
              <a:picLocks noChangeAspect="1"/>
            </p:cNvPicPr>
            <p:nvPr/>
          </p:nvPicPr>
          <p:blipFill>
            <a:blip r:embed="rId7"/>
            <a:stretch>
              <a:fillRect/>
            </a:stretch>
          </p:blipFill>
          <p:spPr>
            <a:xfrm>
              <a:off x="9787568" y="-79793"/>
              <a:ext cx="934789" cy="1104751"/>
            </a:xfrm>
            <a:prstGeom prst="rect">
              <a:avLst/>
            </a:prstGeom>
          </p:spPr>
        </p:pic>
        <p:pic>
          <p:nvPicPr>
            <p:cNvPr id="34" name="Picture 33"/>
            <p:cNvPicPr>
              <a:picLocks noChangeAspect="1"/>
            </p:cNvPicPr>
            <p:nvPr/>
          </p:nvPicPr>
          <p:blipFill>
            <a:blip r:embed="rId13"/>
            <a:stretch>
              <a:fillRect/>
            </a:stretch>
          </p:blipFill>
          <p:spPr>
            <a:xfrm>
              <a:off x="10328954" y="214760"/>
              <a:ext cx="147937" cy="295874"/>
            </a:xfrm>
            <a:prstGeom prst="rect">
              <a:avLst/>
            </a:prstGeom>
          </p:spPr>
        </p:pic>
      </p:grpSp>
      <p:grpSp>
        <p:nvGrpSpPr>
          <p:cNvPr id="5" name="Group 4"/>
          <p:cNvGrpSpPr/>
          <p:nvPr/>
        </p:nvGrpSpPr>
        <p:grpSpPr>
          <a:xfrm>
            <a:off x="4953778" y="713362"/>
            <a:ext cx="2966958" cy="4346616"/>
            <a:chOff x="4953778" y="713362"/>
            <a:chExt cx="2966958" cy="4346616"/>
          </a:xfrm>
        </p:grpSpPr>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14"/>
              <a:stretch>
                <a:fillRect/>
              </a:stretch>
            </p:blipFill>
            <p:spPr>
              <a:xfrm>
                <a:off x="768089" y="-1605208"/>
                <a:ext cx="3768750" cy="5613751"/>
              </a:xfrm>
              <a:prstGeom prst="rect">
                <a:avLst/>
              </a:prstGeom>
            </p:spPr>
          </p:pic>
          <p:pic>
            <p:nvPicPr>
              <p:cNvPr id="14" name="Picture 13"/>
              <p:cNvPicPr>
                <a:picLocks noChangeAspect="1"/>
              </p:cNvPicPr>
              <p:nvPr/>
            </p:nvPicPr>
            <p:blipFill>
              <a:blip r:embed="rId15"/>
              <a:stretch>
                <a:fillRect/>
              </a:stretch>
            </p:blipFill>
            <p:spPr>
              <a:xfrm>
                <a:off x="1755198" y="534480"/>
                <a:ext cx="1361250" cy="1800000"/>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63707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50"/>
                                        <p:tgtEl>
                                          <p:spTgt spid="30"/>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250"/>
                                        <p:tgtEl>
                                          <p:spTgt spid="37"/>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250"/>
                                        <p:tgtEl>
                                          <p:spTgt spid="3"/>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250"/>
                                        <p:tgtEl>
                                          <p:spTgt spid="36"/>
                                        </p:tgtEl>
                                      </p:cBhvr>
                                    </p:animEffect>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par>
                          <p:cTn id="23" fill="hold">
                            <p:stCondLst>
                              <p:cond delay="1250"/>
                            </p:stCondLst>
                            <p:childTnLst>
                              <p:par>
                                <p:cTn id="24" presetID="10" presetClass="entr" presetSubtype="0" fill="hold" nodeType="after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par>
                          <p:cTn id="27" fill="hold">
                            <p:stCondLst>
                              <p:cond delay="1750"/>
                            </p:stCondLst>
                            <p:childTnLst>
                              <p:par>
                                <p:cTn id="28" presetID="10" presetClass="entr" presetSubtype="0"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par>
                          <p:cTn id="31" fill="hold">
                            <p:stCondLst>
                              <p:cond delay="2250"/>
                            </p:stCondLst>
                            <p:childTnLst>
                              <p:par>
                                <p:cTn id="32" presetID="10" presetClass="entr" presetSubtype="0" fill="hold"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par>
                          <p:cTn id="35" fill="hold">
                            <p:stCondLst>
                              <p:cond delay="2750"/>
                            </p:stCondLst>
                            <p:childTnLst>
                              <p:par>
                                <p:cTn id="36" presetID="10" presetClass="entr" presetSubtype="0" fill="hold"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par>
                          <p:cTn id="39" fill="hold">
                            <p:stCondLst>
                              <p:cond delay="3250"/>
                            </p:stCondLst>
                            <p:childTnLst>
                              <p:par>
                                <p:cTn id="40" presetID="10" presetClass="entr" presetSubtype="0" fill="hold" nodeType="after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par>
                                <p:cTn id="43" presetID="10" presetClass="entr" presetSubtype="0" fill="hold" nodeType="with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Language Support</a:t>
            </a:r>
            <a:endParaRPr lang="en-US" dirty="0"/>
          </a:p>
        </p:txBody>
      </p:sp>
    </p:spTree>
    <p:extLst>
      <p:ext uri="{BB962C8B-B14F-4D97-AF65-F5344CB8AC3E}">
        <p14:creationId xmlns:p14="http://schemas.microsoft.com/office/powerpoint/2010/main" val="72686587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ctr">
            <a:normAutofit fontScale="90000"/>
          </a:bodyPr>
          <a:lstStyle/>
          <a:p>
            <a:pPr marL="252000">
              <a:spcBef>
                <a:spcPts val="0"/>
              </a:spcBef>
            </a:pPr>
            <a:r>
              <a:rPr lang="en-US" dirty="0"/>
              <a:t>Visual Studio + App Service Web Apps</a:t>
            </a:r>
          </a:p>
        </p:txBody>
      </p:sp>
      <p:sp>
        <p:nvSpPr>
          <p:cNvPr id="4" name="Content Placeholder 3"/>
          <p:cNvSpPr>
            <a:spLocks noGrp="1"/>
          </p:cNvSpPr>
          <p:nvPr>
            <p:ph sz="quarter" idx="10"/>
          </p:nvPr>
        </p:nvSpPr>
        <p:spPr>
          <a:xfrm>
            <a:off x="4563833" y="2336842"/>
            <a:ext cx="7281204" cy="2737360"/>
          </a:xfrm>
        </p:spPr>
        <p:txBody>
          <a:bodyPr/>
          <a:lstStyle/>
          <a:p>
            <a:pPr marL="0" indent="0">
              <a:buNone/>
            </a:pPr>
            <a:r>
              <a:rPr lang="en-US" sz="3200" dirty="0">
                <a:solidFill>
                  <a:schemeClr val="tx1"/>
                </a:solidFill>
              </a:rPr>
              <a:t>Create Azure Resources during File / New</a:t>
            </a:r>
          </a:p>
          <a:p>
            <a:pPr marL="0" indent="0">
              <a:buNone/>
            </a:pPr>
            <a:r>
              <a:rPr lang="en-US" sz="3200" dirty="0">
                <a:solidFill>
                  <a:schemeClr val="tx1"/>
                </a:solidFill>
              </a:rPr>
              <a:t>Create Web App during deploy</a:t>
            </a:r>
          </a:p>
          <a:p>
            <a:pPr marL="0" indent="0">
              <a:buNone/>
            </a:pPr>
            <a:r>
              <a:rPr lang="en-US" sz="3200" dirty="0">
                <a:solidFill>
                  <a:schemeClr val="tx1"/>
                </a:solidFill>
              </a:rPr>
              <a:t>Manage with Server Explorer</a:t>
            </a:r>
          </a:p>
          <a:p>
            <a:pPr marL="0" indent="0">
              <a:buNone/>
            </a:pPr>
            <a:endParaRPr lang="en-US" sz="3200" dirty="0">
              <a:solidFill>
                <a:schemeClr val="tx1"/>
              </a:solidFill>
            </a:endParaRPr>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7" name="Content Placeholder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51302" y="2149475"/>
            <a:ext cx="4110493" cy="2719388"/>
          </a:xfrm>
          <a:prstGeom prst="rect">
            <a:avLst/>
          </a:prstGeom>
        </p:spPr>
      </p:pic>
      <p:sp>
        <p:nvSpPr>
          <p:cNvPr id="2" name="Right Triangle 1"/>
          <p:cNvSpPr/>
          <p:nvPr/>
        </p:nvSpPr>
        <p:spPr bwMode="auto">
          <a:xfrm>
            <a:off x="4761795" y="4434729"/>
            <a:ext cx="1014666" cy="434134"/>
          </a:xfrm>
          <a:prstGeom prst="rtTriangle">
            <a:avLst/>
          </a:prstGeom>
          <a:solidFill>
            <a:schemeClr val="tx1">
              <a:lumMod val="40000"/>
              <a:lumOff val="60000"/>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497232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Visual Studio Support</a:t>
            </a:r>
          </a:p>
        </p:txBody>
      </p:sp>
    </p:spTree>
    <p:extLst>
      <p:ext uri="{BB962C8B-B14F-4D97-AF65-F5344CB8AC3E}">
        <p14:creationId xmlns:p14="http://schemas.microsoft.com/office/powerpoint/2010/main" val="3131693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3.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30EFEA-9AEA-457C-BAA8-93C4281792F5}">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fee586e5-3c92-48eb-9898-42915e590ada"/>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AzureTheme</Template>
  <TotalTime>7365</TotalTime>
  <Words>1386</Words>
  <Application>Microsoft Office PowerPoint</Application>
  <PresentationFormat>Widescreen</PresentationFormat>
  <Paragraphs>323</Paragraphs>
  <Slides>55</Slides>
  <Notes>23</Notes>
  <HiddenSlides>1</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55</vt:i4>
      </vt:variant>
    </vt:vector>
  </HeadingPairs>
  <TitlesOfParts>
    <vt:vector size="67" baseType="lpstr">
      <vt:lpstr>メイリオ</vt:lpstr>
      <vt:lpstr>ＭＳ Ｐゴシック</vt:lpstr>
      <vt:lpstr>Arial</vt:lpstr>
      <vt:lpstr>Avenir LT Pro 45 Book</vt:lpstr>
      <vt:lpstr>Calibri</vt:lpstr>
      <vt:lpstr>Consolas</vt:lpstr>
      <vt:lpstr>Segoe UI</vt:lpstr>
      <vt:lpstr>Segoe UI Light</vt:lpstr>
      <vt:lpstr>Wingdings</vt:lpstr>
      <vt:lpstr>1_Azure Event</vt:lpstr>
      <vt:lpstr>1_5-30629_Build_Template_DARK BLUE</vt:lpstr>
      <vt:lpstr>5-30610_Microsoft_Ignite_Keynote_Template</vt:lpstr>
      <vt:lpstr>App Service Web Apps</vt:lpstr>
      <vt:lpstr>Agenda</vt:lpstr>
      <vt:lpstr>PowerPoint Presentation</vt:lpstr>
      <vt:lpstr>Host your applications on Azure</vt:lpstr>
      <vt:lpstr>Demo: Web App Creation</vt:lpstr>
      <vt:lpstr>PowerPoint Presentation</vt:lpstr>
      <vt:lpstr>Demo: Language Support</vt:lpstr>
      <vt:lpstr>Visual Studio + App Service Web Apps</vt:lpstr>
      <vt:lpstr>Demo: Visual Studio Support</vt:lpstr>
      <vt:lpstr>Continuous Deployment</vt:lpstr>
      <vt:lpstr>PowerPoint Presentation</vt:lpstr>
      <vt:lpstr>PowerPoint Presentation</vt:lpstr>
      <vt:lpstr>Scale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Manual/Auto Scale</vt:lpstr>
      <vt:lpstr>Auto-Scale Considerations </vt:lpstr>
      <vt:lpstr>Deployment Slots</vt:lpstr>
      <vt:lpstr>PowerPoint Presentation</vt:lpstr>
      <vt:lpstr>PowerPoint Presentation</vt:lpstr>
      <vt:lpstr>Demo: Set up staging environments </vt:lpstr>
      <vt:lpstr>Application Settings</vt:lpstr>
      <vt:lpstr>Web Jobs</vt:lpstr>
      <vt:lpstr>Light-weight CPU Intensive Tasks</vt:lpstr>
      <vt:lpstr>PowerPoint Presentation</vt:lpstr>
      <vt:lpstr>PowerPoint Presentation</vt:lpstr>
      <vt:lpstr>Demo: WebJobs </vt:lpstr>
      <vt:lpstr>App Service Environment</vt:lpstr>
      <vt:lpstr>App Service Environment (ASE)</vt:lpstr>
      <vt:lpstr>Conceptual Model</vt:lpstr>
      <vt:lpstr>PowerPoint Presentation</vt:lpstr>
      <vt:lpstr>Traffic Manager</vt:lpstr>
      <vt:lpstr>PowerPoint Presentation</vt:lpstr>
      <vt:lpstr>PowerPoint Presentation</vt:lpstr>
      <vt:lpstr>PowerPoint Presentation</vt:lpstr>
      <vt:lpstr>Backup</vt:lpstr>
      <vt:lpstr>Backups</vt:lpstr>
      <vt:lpstr>Hybrid Connections</vt:lpstr>
      <vt:lpstr>Hybrid Connections</vt:lpstr>
      <vt:lpstr>Redis Cache</vt:lpstr>
      <vt:lpstr>Redis Cache</vt:lpstr>
      <vt:lpstr>Demo: Redis Cache</vt:lpstr>
      <vt:lpstr>Stateless</vt:lpstr>
      <vt:lpstr>Demo: Redis Cache for ASP.NET Session state </vt:lpstr>
      <vt:lpstr>Application Insights</vt:lpstr>
      <vt:lpstr>Application Insights </vt:lpstr>
      <vt:lpstr>PowerPoint Presentation</vt:lpstr>
      <vt:lpstr>Q&amp;A</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Nazik Huq</cp:lastModifiedBy>
  <cp:revision>371</cp:revision>
  <cp:lastPrinted>2014-03-26T17:46:13Z</cp:lastPrinted>
  <dcterms:created xsi:type="dcterms:W3CDTF">2014-03-19T23:21:38Z</dcterms:created>
  <dcterms:modified xsi:type="dcterms:W3CDTF">2015-06-22T11:55:03Z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